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71328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71328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71328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71328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71328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71328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71328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71328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71328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71328"/>
        </a:fontRef>
        <a:srgbClr val="07132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9F0"/>
          </a:solidFill>
        </a:fill>
      </a:tcStyle>
    </a:wholeTbl>
    <a:band2H>
      <a:tcTxStyle/>
      <a:tcStyle>
        <a:tcBdr/>
        <a:fill>
          <a:solidFill>
            <a:srgbClr val="E6F4F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71328"/>
        </a:fontRef>
        <a:srgbClr val="07132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FAF9"/>
          </a:solidFill>
        </a:fill>
      </a:tcStyle>
    </a:wholeTbl>
    <a:band2H>
      <a:tcTxStyle/>
      <a:tcStyle>
        <a:tcBdr/>
        <a:fill>
          <a:solidFill>
            <a:srgbClr val="E9FCF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71328"/>
        </a:fontRef>
        <a:srgbClr val="07132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E9EA"/>
          </a:solidFill>
        </a:fill>
      </a:tcStyle>
    </a:wholeTbl>
    <a:band2H>
      <a:tcTxStyle/>
      <a:tcStyle>
        <a:tcBdr/>
        <a:fill>
          <a:solidFill>
            <a:srgbClr val="F2F4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71328"/>
        </a:fontRef>
        <a:srgbClr val="0713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71328"/>
        </a:fontRef>
        <a:srgbClr val="0713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71328"/>
              </a:solidFill>
              <a:prstDash val="solid"/>
              <a:round/>
            </a:ln>
          </a:top>
          <a:bottom>
            <a:ln w="25400" cap="flat">
              <a:solidFill>
                <a:srgbClr val="07132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1328"/>
              </a:solidFill>
              <a:prstDash val="solid"/>
              <a:round/>
            </a:ln>
          </a:top>
          <a:bottom>
            <a:ln w="25400" cap="flat">
              <a:solidFill>
                <a:srgbClr val="07132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71328"/>
        </a:fontRef>
        <a:srgbClr val="07132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B"/>
          </a:solidFill>
        </a:fill>
      </a:tcStyle>
    </a:wholeTbl>
    <a:band2H>
      <a:tcTxStyle/>
      <a:tcStyle>
        <a:tcBdr/>
        <a:fill>
          <a:solidFill>
            <a:srgbClr val="E6E6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1328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132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1328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71328"/>
        </a:fontRef>
        <a:srgbClr val="071328"/>
      </a:tcTxStyle>
      <a:tcStyle>
        <a:tcBdr>
          <a:left>
            <a:ln w="12700" cap="flat">
              <a:solidFill>
                <a:srgbClr val="071328"/>
              </a:solidFill>
              <a:prstDash val="solid"/>
              <a:round/>
            </a:ln>
          </a:left>
          <a:right>
            <a:ln w="12700" cap="flat">
              <a:solidFill>
                <a:srgbClr val="071328"/>
              </a:solidFill>
              <a:prstDash val="solid"/>
              <a:round/>
            </a:ln>
          </a:right>
          <a:top>
            <a:ln w="12700" cap="flat">
              <a:solidFill>
                <a:srgbClr val="071328"/>
              </a:solidFill>
              <a:prstDash val="solid"/>
              <a:round/>
            </a:ln>
          </a:top>
          <a:bottom>
            <a:ln w="12700" cap="flat">
              <a:solidFill>
                <a:srgbClr val="071328"/>
              </a:solidFill>
              <a:prstDash val="solid"/>
              <a:round/>
            </a:ln>
          </a:bottom>
          <a:insideH>
            <a:ln w="12700" cap="flat">
              <a:solidFill>
                <a:srgbClr val="071328"/>
              </a:solidFill>
              <a:prstDash val="solid"/>
              <a:round/>
            </a:ln>
          </a:insideH>
          <a:insideV>
            <a:ln w="12700" cap="flat">
              <a:solidFill>
                <a:srgbClr val="071328"/>
              </a:solidFill>
              <a:prstDash val="solid"/>
              <a:round/>
            </a:ln>
          </a:insideV>
        </a:tcBdr>
        <a:fill>
          <a:solidFill>
            <a:srgbClr val="071328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71328"/>
        </a:fontRef>
        <a:srgbClr val="071328"/>
      </a:tcTxStyle>
      <a:tcStyle>
        <a:tcBdr>
          <a:left>
            <a:ln w="12700" cap="flat">
              <a:solidFill>
                <a:srgbClr val="071328"/>
              </a:solidFill>
              <a:prstDash val="solid"/>
              <a:round/>
            </a:ln>
          </a:left>
          <a:right>
            <a:ln w="12700" cap="flat">
              <a:solidFill>
                <a:srgbClr val="071328"/>
              </a:solidFill>
              <a:prstDash val="solid"/>
              <a:round/>
            </a:ln>
          </a:right>
          <a:top>
            <a:ln w="12700" cap="flat">
              <a:solidFill>
                <a:srgbClr val="071328"/>
              </a:solidFill>
              <a:prstDash val="solid"/>
              <a:round/>
            </a:ln>
          </a:top>
          <a:bottom>
            <a:ln w="12700" cap="flat">
              <a:solidFill>
                <a:srgbClr val="071328"/>
              </a:solidFill>
              <a:prstDash val="solid"/>
              <a:round/>
            </a:ln>
          </a:bottom>
          <a:insideH>
            <a:ln w="12700" cap="flat">
              <a:solidFill>
                <a:srgbClr val="071328"/>
              </a:solidFill>
              <a:prstDash val="solid"/>
              <a:round/>
            </a:ln>
          </a:insideH>
          <a:insideV>
            <a:ln w="12700" cap="flat">
              <a:solidFill>
                <a:srgbClr val="071328"/>
              </a:solidFill>
              <a:prstDash val="solid"/>
              <a:round/>
            </a:ln>
          </a:insideV>
        </a:tcBdr>
        <a:fill>
          <a:solidFill>
            <a:srgbClr val="071328">
              <a:alpha val="20000"/>
            </a:srgbClr>
          </a:solidFill>
        </a:fill>
      </a:tcStyle>
    </a:firstCol>
    <a:lastRow>
      <a:tcTxStyle b="on" i="off">
        <a:fontRef idx="major">
          <a:srgbClr val="071328"/>
        </a:fontRef>
        <a:srgbClr val="071328"/>
      </a:tcTxStyle>
      <a:tcStyle>
        <a:tcBdr>
          <a:left>
            <a:ln w="12700" cap="flat">
              <a:solidFill>
                <a:srgbClr val="071328"/>
              </a:solidFill>
              <a:prstDash val="solid"/>
              <a:round/>
            </a:ln>
          </a:left>
          <a:right>
            <a:ln w="12700" cap="flat">
              <a:solidFill>
                <a:srgbClr val="071328"/>
              </a:solidFill>
              <a:prstDash val="solid"/>
              <a:round/>
            </a:ln>
          </a:right>
          <a:top>
            <a:ln w="50800" cap="flat">
              <a:solidFill>
                <a:srgbClr val="071328"/>
              </a:solidFill>
              <a:prstDash val="solid"/>
              <a:round/>
            </a:ln>
          </a:top>
          <a:bottom>
            <a:ln w="12700" cap="flat">
              <a:solidFill>
                <a:srgbClr val="071328"/>
              </a:solidFill>
              <a:prstDash val="solid"/>
              <a:round/>
            </a:ln>
          </a:bottom>
          <a:insideH>
            <a:ln w="12700" cap="flat">
              <a:solidFill>
                <a:srgbClr val="071328"/>
              </a:solidFill>
              <a:prstDash val="solid"/>
              <a:round/>
            </a:ln>
          </a:insideH>
          <a:insideV>
            <a:ln w="12700" cap="flat">
              <a:solidFill>
                <a:srgbClr val="07132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71328"/>
        </a:fontRef>
        <a:srgbClr val="071328"/>
      </a:tcTxStyle>
      <a:tcStyle>
        <a:tcBdr>
          <a:left>
            <a:ln w="12700" cap="flat">
              <a:solidFill>
                <a:srgbClr val="071328"/>
              </a:solidFill>
              <a:prstDash val="solid"/>
              <a:round/>
            </a:ln>
          </a:left>
          <a:right>
            <a:ln w="12700" cap="flat">
              <a:solidFill>
                <a:srgbClr val="071328"/>
              </a:solidFill>
              <a:prstDash val="solid"/>
              <a:round/>
            </a:ln>
          </a:right>
          <a:top>
            <a:ln w="12700" cap="flat">
              <a:solidFill>
                <a:srgbClr val="071328"/>
              </a:solidFill>
              <a:prstDash val="solid"/>
              <a:round/>
            </a:ln>
          </a:top>
          <a:bottom>
            <a:ln w="25400" cap="flat">
              <a:solidFill>
                <a:srgbClr val="071328"/>
              </a:solidFill>
              <a:prstDash val="solid"/>
              <a:round/>
            </a:ln>
          </a:bottom>
          <a:insideH>
            <a:ln w="12700" cap="flat">
              <a:solidFill>
                <a:srgbClr val="071328"/>
              </a:solidFill>
              <a:prstDash val="solid"/>
              <a:round/>
            </a:ln>
          </a:insideH>
          <a:insideV>
            <a:ln w="12700" cap="flat">
              <a:solidFill>
                <a:srgbClr val="07132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4" name="Google Shape;1964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64474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715769" y="3874285"/>
            <a:ext cx="10396502" cy="3819602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71328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" name="Google Shape;11;p2" descr="Google Shape;1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28" y="0"/>
            <a:ext cx="5083611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Google Shape;12;p2"/>
          <p:cNvSpPr/>
          <p:nvPr/>
        </p:nvSpPr>
        <p:spPr>
          <a:xfrm>
            <a:off x="6715769" y="9328404"/>
            <a:ext cx="805201" cy="1"/>
          </a:xfrm>
          <a:prstGeom prst="line">
            <a:avLst/>
          </a:prstGeom>
          <a:ln w="25400">
            <a:solidFill>
              <a:srgbClr val="26384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15125" y="10411500"/>
            <a:ext cx="10396501" cy="6264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3200" b="1"/>
            </a:lvl1pPr>
            <a:lvl2pPr marL="228600" indent="457200">
              <a:lnSpc>
                <a:spcPct val="100000"/>
              </a:lnSpc>
              <a:buClrTx/>
              <a:buSzTx/>
              <a:buFontTx/>
              <a:buNone/>
              <a:defRPr sz="3200" b="1"/>
            </a:lvl2pPr>
            <a:lvl3pPr marL="228600" indent="914400">
              <a:lnSpc>
                <a:spcPct val="100000"/>
              </a:lnSpc>
              <a:buClrTx/>
              <a:buSzTx/>
              <a:buFontTx/>
              <a:buNone/>
              <a:defRPr sz="3200" b="1"/>
            </a:lvl3pPr>
            <a:lvl4pPr marL="228600" indent="1371600">
              <a:lnSpc>
                <a:spcPct val="100000"/>
              </a:lnSpc>
              <a:buClrTx/>
              <a:buSzTx/>
              <a:buFontTx/>
              <a:buNone/>
              <a:defRPr sz="3200" b="1"/>
            </a:lvl4pPr>
            <a:lvl5pPr marL="228600" indent="1828800">
              <a:lnSpc>
                <a:spcPct val="100000"/>
              </a:lnSpc>
              <a:buClrTx/>
              <a:buSzTx/>
              <a:buFontTx/>
              <a:buNone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Google Shape;14;p2" descr="Google Shape;1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5" y="1235075"/>
            <a:ext cx="2625724" cy="92551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s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82494" y="10692372"/>
            <a:ext cx="6649802" cy="9783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>
            <a:lvl1pPr indent="-365759" algn="just">
              <a:spcBef>
                <a:spcPts val="0"/>
              </a:spcBef>
              <a:buSzPts val="2300"/>
              <a:defRPr sz="2300"/>
            </a:lvl1pPr>
            <a:lvl2pPr marL="849085" indent="-300445" algn="just">
              <a:spcBef>
                <a:spcPts val="0"/>
              </a:spcBef>
              <a:buSzPts val="2300"/>
              <a:defRPr sz="2300"/>
            </a:lvl2pPr>
            <a:lvl3pPr marL="1306285" indent="-300445" algn="just">
              <a:spcBef>
                <a:spcPts val="0"/>
              </a:spcBef>
              <a:buSzPts val="2300"/>
              <a:defRPr sz="2300"/>
            </a:lvl3pPr>
            <a:lvl4pPr marL="1763485" indent="-300445" algn="just">
              <a:spcBef>
                <a:spcPts val="0"/>
              </a:spcBef>
              <a:buSzPts val="2300"/>
              <a:defRPr sz="2300"/>
            </a:lvl4pPr>
            <a:lvl5pPr marL="2220685" indent="-300445" algn="just">
              <a:spcBef>
                <a:spcPts val="0"/>
              </a:spcBef>
              <a:buSzPts val="2300"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Google Shape;74;p11"/>
          <p:cNvSpPr txBox="1">
            <a:spLocks noGrp="1"/>
          </p:cNvSpPr>
          <p:nvPr>
            <p:ph type="body" sz="quarter" idx="13"/>
          </p:nvPr>
        </p:nvSpPr>
        <p:spPr>
          <a:xfrm>
            <a:off x="2420158" y="11830712"/>
            <a:ext cx="5907602" cy="9783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xfrm>
            <a:off x="1677986" y="1348888"/>
            <a:ext cx="21031200" cy="21258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132" name="Google Shape;76;p11"/>
          <p:cNvSpPr txBox="1">
            <a:spLocks noGrp="1"/>
          </p:cNvSpPr>
          <p:nvPr>
            <p:ph type="body" sz="quarter" idx="14"/>
          </p:nvPr>
        </p:nvSpPr>
        <p:spPr>
          <a:xfrm>
            <a:off x="1677986" y="776251"/>
            <a:ext cx="7621501" cy="52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3" name="Google Shape;77;p11"/>
          <p:cNvSpPr/>
          <p:nvPr/>
        </p:nvSpPr>
        <p:spPr>
          <a:xfrm>
            <a:off x="1677986" y="3973159"/>
            <a:ext cx="805201" cy="1"/>
          </a:xfrm>
          <a:prstGeom prst="line">
            <a:avLst/>
          </a:prstGeom>
          <a:ln w="25400">
            <a:solidFill>
              <a:srgbClr val="071328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" name="Google Shape;78;p11"/>
          <p:cNvSpPr txBox="1">
            <a:spLocks noGrp="1"/>
          </p:cNvSpPr>
          <p:nvPr>
            <p:ph type="body" sz="quarter" idx="15"/>
          </p:nvPr>
        </p:nvSpPr>
        <p:spPr>
          <a:xfrm>
            <a:off x="1677986" y="9542042"/>
            <a:ext cx="6649802" cy="9783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403859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35" name="Google Shape;79;p11"/>
          <p:cNvSpPr txBox="1">
            <a:spLocks noGrp="1"/>
          </p:cNvSpPr>
          <p:nvPr>
            <p:ph type="body" sz="quarter" idx="16"/>
          </p:nvPr>
        </p:nvSpPr>
        <p:spPr>
          <a:xfrm>
            <a:off x="8866744" y="10692372"/>
            <a:ext cx="6649802" cy="9783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indent="-365759" algn="just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36" name="Google Shape;80;p11"/>
          <p:cNvSpPr txBox="1">
            <a:spLocks noGrp="1"/>
          </p:cNvSpPr>
          <p:nvPr>
            <p:ph type="body" sz="quarter" idx="17"/>
          </p:nvPr>
        </p:nvSpPr>
        <p:spPr>
          <a:xfrm>
            <a:off x="9604409" y="11830712"/>
            <a:ext cx="5907601" cy="9783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37" name="Google Shape;81;p11"/>
          <p:cNvSpPr txBox="1">
            <a:spLocks noGrp="1"/>
          </p:cNvSpPr>
          <p:nvPr>
            <p:ph type="body" sz="quarter" idx="18"/>
          </p:nvPr>
        </p:nvSpPr>
        <p:spPr>
          <a:xfrm>
            <a:off x="8862237" y="9542042"/>
            <a:ext cx="6649801" cy="9783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38" name="Google Shape;82;p11"/>
          <p:cNvSpPr txBox="1">
            <a:spLocks noGrp="1"/>
          </p:cNvSpPr>
          <p:nvPr>
            <p:ph type="body" sz="quarter" idx="19"/>
          </p:nvPr>
        </p:nvSpPr>
        <p:spPr>
          <a:xfrm>
            <a:off x="16059501" y="10692372"/>
            <a:ext cx="6649802" cy="9783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indent="-365759" algn="just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39" name="Google Shape;83;p11"/>
          <p:cNvSpPr txBox="1">
            <a:spLocks noGrp="1"/>
          </p:cNvSpPr>
          <p:nvPr>
            <p:ph type="body" sz="quarter" idx="20"/>
          </p:nvPr>
        </p:nvSpPr>
        <p:spPr>
          <a:xfrm>
            <a:off x="16797165" y="11830712"/>
            <a:ext cx="5907601" cy="9783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40" name="Google Shape;84;p11"/>
          <p:cNvSpPr txBox="1">
            <a:spLocks noGrp="1"/>
          </p:cNvSpPr>
          <p:nvPr>
            <p:ph type="body" sz="quarter" idx="21"/>
          </p:nvPr>
        </p:nvSpPr>
        <p:spPr>
          <a:xfrm>
            <a:off x="16054993" y="9542042"/>
            <a:ext cx="6649801" cy="9783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grpSp>
        <p:nvGrpSpPr>
          <p:cNvPr id="143" name="Google Shape;85;p11"/>
          <p:cNvGrpSpPr/>
          <p:nvPr/>
        </p:nvGrpSpPr>
        <p:grpSpPr>
          <a:xfrm>
            <a:off x="1677963" y="4471587"/>
            <a:ext cx="6629401" cy="4572001"/>
            <a:chOff x="0" y="0"/>
            <a:chExt cx="6629400" cy="4572000"/>
          </a:xfrm>
        </p:grpSpPr>
        <p:sp>
          <p:nvSpPr>
            <p:cNvPr id="141" name="Rectangle"/>
            <p:cNvSpPr/>
            <p:nvPr/>
          </p:nvSpPr>
          <p:spPr>
            <a:xfrm>
              <a:off x="0" y="0"/>
              <a:ext cx="6629400" cy="4572000"/>
            </a:xfrm>
            <a:prstGeom prst="rect">
              <a:avLst/>
            </a:prstGeom>
            <a:solidFill>
              <a:srgbClr val="0713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Image Placeholder…"/>
            <p:cNvSpPr txBox="1"/>
            <p:nvPr/>
          </p:nvSpPr>
          <p:spPr>
            <a:xfrm>
              <a:off x="0" y="1553107"/>
              <a:ext cx="6629400" cy="1465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</a:defRPr>
              </a:pPr>
              <a:r>
                <a:t>Image Placeholder</a:t>
              </a:r>
            </a:p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t>Insert image and use this box for sizing</a:t>
              </a:r>
            </a:p>
          </p:txBody>
        </p:sp>
      </p:grpSp>
      <p:grpSp>
        <p:nvGrpSpPr>
          <p:cNvPr id="146" name="Google Shape;86;p11"/>
          <p:cNvGrpSpPr/>
          <p:nvPr/>
        </p:nvGrpSpPr>
        <p:grpSpPr>
          <a:xfrm>
            <a:off x="16069637" y="4471587"/>
            <a:ext cx="6629401" cy="4572001"/>
            <a:chOff x="0" y="0"/>
            <a:chExt cx="6629400" cy="4572000"/>
          </a:xfrm>
        </p:grpSpPr>
        <p:sp>
          <p:nvSpPr>
            <p:cNvPr id="144" name="Rectangle"/>
            <p:cNvSpPr/>
            <p:nvPr/>
          </p:nvSpPr>
          <p:spPr>
            <a:xfrm>
              <a:off x="0" y="0"/>
              <a:ext cx="6629400" cy="4572000"/>
            </a:xfrm>
            <a:prstGeom prst="rect">
              <a:avLst/>
            </a:prstGeom>
            <a:solidFill>
              <a:srgbClr val="0713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" name="Image Placeholder…"/>
            <p:cNvSpPr txBox="1"/>
            <p:nvPr/>
          </p:nvSpPr>
          <p:spPr>
            <a:xfrm>
              <a:off x="0" y="1553107"/>
              <a:ext cx="6629400" cy="1465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</a:defRPr>
              </a:pPr>
              <a:r>
                <a:t>Image Placeholder</a:t>
              </a:r>
            </a:p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t>Insert image and use this box for sizing</a:t>
              </a:r>
            </a:p>
          </p:txBody>
        </p:sp>
      </p:grpSp>
      <p:grpSp>
        <p:nvGrpSpPr>
          <p:cNvPr id="149" name="Google Shape;87;p11"/>
          <p:cNvGrpSpPr/>
          <p:nvPr/>
        </p:nvGrpSpPr>
        <p:grpSpPr>
          <a:xfrm>
            <a:off x="8873800" y="4471587"/>
            <a:ext cx="6629401" cy="4572001"/>
            <a:chOff x="0" y="0"/>
            <a:chExt cx="6629400" cy="4572000"/>
          </a:xfrm>
        </p:grpSpPr>
        <p:sp>
          <p:nvSpPr>
            <p:cNvPr id="147" name="Rectangle"/>
            <p:cNvSpPr/>
            <p:nvPr/>
          </p:nvSpPr>
          <p:spPr>
            <a:xfrm>
              <a:off x="0" y="0"/>
              <a:ext cx="6629400" cy="4572000"/>
            </a:xfrm>
            <a:prstGeom prst="rect">
              <a:avLst/>
            </a:prstGeom>
            <a:solidFill>
              <a:srgbClr val="0713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" name="Image Placeholder…"/>
            <p:cNvSpPr txBox="1"/>
            <p:nvPr/>
          </p:nvSpPr>
          <p:spPr>
            <a:xfrm>
              <a:off x="0" y="1553107"/>
              <a:ext cx="6629400" cy="1465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</a:defRPr>
              </a:pPr>
              <a:r>
                <a:t>Image Placeholder</a:t>
              </a:r>
            </a:p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t>Insert image and use this box for sizing</a:t>
              </a:r>
            </a:p>
          </p:txBody>
        </p:sp>
      </p:grp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57400" y="9466144"/>
            <a:ext cx="4192500" cy="6069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>
            <a:lvl1pPr marL="228600" indent="0" algn="just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809897" indent="-261257" algn="just">
              <a:spcBef>
                <a:spcPts val="0"/>
              </a:spcBef>
              <a:buClrTx/>
              <a:buSzPts val="2000"/>
              <a:buFontTx/>
              <a:defRPr sz="2000"/>
            </a:lvl2pPr>
            <a:lvl3pPr marL="1267097" indent="-261257" algn="just">
              <a:spcBef>
                <a:spcPts val="0"/>
              </a:spcBef>
              <a:buClrTx/>
              <a:buSzPts val="2000"/>
              <a:buFontTx/>
              <a:defRPr sz="2000"/>
            </a:lvl3pPr>
            <a:lvl4pPr marL="1724297" indent="-261257" algn="just">
              <a:spcBef>
                <a:spcPts val="0"/>
              </a:spcBef>
              <a:buClrTx/>
              <a:buSzPts val="2000"/>
              <a:buFontTx/>
              <a:defRPr sz="2000"/>
            </a:lvl4pPr>
            <a:lvl5pPr marL="2181497" indent="-261257" algn="just">
              <a:spcBef>
                <a:spcPts val="0"/>
              </a:spcBef>
              <a:buClrTx/>
              <a:buSzPts val="2000"/>
              <a:buFontTx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Google Shape;90;p12"/>
          <p:cNvSpPr txBox="1">
            <a:spLocks noGrp="1"/>
          </p:cNvSpPr>
          <p:nvPr>
            <p:ph type="body" sz="quarter" idx="13"/>
          </p:nvPr>
        </p:nvSpPr>
        <p:spPr>
          <a:xfrm>
            <a:off x="1677986" y="8921559"/>
            <a:ext cx="4572001" cy="49830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3000" b="1"/>
            </a:pPr>
            <a:endParaRPr/>
          </a:p>
        </p:txBody>
      </p:sp>
      <p:sp>
        <p:nvSpPr>
          <p:cNvPr id="159" name="Google Shape;91;p12"/>
          <p:cNvSpPr txBox="1">
            <a:spLocks noGrp="1"/>
          </p:cNvSpPr>
          <p:nvPr>
            <p:ph type="body" sz="quarter" idx="14"/>
          </p:nvPr>
        </p:nvSpPr>
        <p:spPr>
          <a:xfrm>
            <a:off x="1677986" y="10072916"/>
            <a:ext cx="4572001" cy="25878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161" name="Google Shape;93;p12"/>
          <p:cNvSpPr txBox="1">
            <a:spLocks noGrp="1"/>
          </p:cNvSpPr>
          <p:nvPr>
            <p:ph type="body" sz="quarter" idx="15"/>
          </p:nvPr>
        </p:nvSpPr>
        <p:spPr>
          <a:xfrm>
            <a:off x="7543799" y="9466144"/>
            <a:ext cx="4192501" cy="6069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marL="228600" indent="0" algn="just">
              <a:spcBef>
                <a:spcPts val="0"/>
              </a:spcBef>
              <a:buClrTx/>
              <a:buSzTx/>
              <a:buFontTx/>
              <a:buNone/>
              <a:defRPr sz="2000"/>
            </a:pPr>
            <a:endParaRPr/>
          </a:p>
        </p:txBody>
      </p:sp>
      <p:sp>
        <p:nvSpPr>
          <p:cNvPr id="162" name="Google Shape;94;p12"/>
          <p:cNvSpPr txBox="1">
            <a:spLocks noGrp="1"/>
          </p:cNvSpPr>
          <p:nvPr>
            <p:ph type="body" sz="quarter" idx="16"/>
          </p:nvPr>
        </p:nvSpPr>
        <p:spPr>
          <a:xfrm>
            <a:off x="7164386" y="8921559"/>
            <a:ext cx="4572001" cy="49830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3000" b="1"/>
            </a:pPr>
            <a:endParaRPr/>
          </a:p>
        </p:txBody>
      </p:sp>
      <p:sp>
        <p:nvSpPr>
          <p:cNvPr id="163" name="Google Shape;95;p12"/>
          <p:cNvSpPr txBox="1">
            <a:spLocks noGrp="1"/>
          </p:cNvSpPr>
          <p:nvPr>
            <p:ph type="body" sz="quarter" idx="17"/>
          </p:nvPr>
        </p:nvSpPr>
        <p:spPr>
          <a:xfrm>
            <a:off x="7164388" y="10072916"/>
            <a:ext cx="4572001" cy="25878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64" name="Google Shape;96;p12"/>
          <p:cNvSpPr txBox="1">
            <a:spLocks noGrp="1"/>
          </p:cNvSpPr>
          <p:nvPr>
            <p:ph type="body" sz="quarter" idx="18"/>
          </p:nvPr>
        </p:nvSpPr>
        <p:spPr>
          <a:xfrm>
            <a:off x="13030198" y="9466144"/>
            <a:ext cx="4192501" cy="6069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marL="228600" indent="0" algn="just">
              <a:spcBef>
                <a:spcPts val="0"/>
              </a:spcBef>
              <a:buClrTx/>
              <a:buSzTx/>
              <a:buFontTx/>
              <a:buNone/>
              <a:defRPr sz="2000"/>
            </a:pPr>
            <a:endParaRPr/>
          </a:p>
        </p:txBody>
      </p:sp>
      <p:sp>
        <p:nvSpPr>
          <p:cNvPr id="165" name="Google Shape;97;p12"/>
          <p:cNvSpPr txBox="1">
            <a:spLocks noGrp="1"/>
          </p:cNvSpPr>
          <p:nvPr>
            <p:ph type="body" sz="quarter" idx="19"/>
          </p:nvPr>
        </p:nvSpPr>
        <p:spPr>
          <a:xfrm>
            <a:off x="12650786" y="8921559"/>
            <a:ext cx="4572001" cy="49830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3000" b="1"/>
            </a:pPr>
            <a:endParaRPr/>
          </a:p>
        </p:txBody>
      </p:sp>
      <p:sp>
        <p:nvSpPr>
          <p:cNvPr id="166" name="Google Shape;98;p12"/>
          <p:cNvSpPr txBox="1">
            <a:spLocks noGrp="1"/>
          </p:cNvSpPr>
          <p:nvPr>
            <p:ph type="body" sz="quarter" idx="20"/>
          </p:nvPr>
        </p:nvSpPr>
        <p:spPr>
          <a:xfrm>
            <a:off x="12650788" y="10072916"/>
            <a:ext cx="4572001" cy="25878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67" name="Google Shape;99;p12"/>
          <p:cNvSpPr txBox="1">
            <a:spLocks noGrp="1"/>
          </p:cNvSpPr>
          <p:nvPr>
            <p:ph type="body" sz="quarter" idx="21"/>
          </p:nvPr>
        </p:nvSpPr>
        <p:spPr>
          <a:xfrm>
            <a:off x="18516598" y="9466144"/>
            <a:ext cx="4192501" cy="6069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marL="228600" indent="0" algn="just">
              <a:spcBef>
                <a:spcPts val="0"/>
              </a:spcBef>
              <a:buClrTx/>
              <a:buSzTx/>
              <a:buFontTx/>
              <a:buNone/>
              <a:defRPr sz="2000"/>
            </a:pPr>
            <a:endParaRPr/>
          </a:p>
        </p:txBody>
      </p:sp>
      <p:sp>
        <p:nvSpPr>
          <p:cNvPr id="168" name="Google Shape;100;p12"/>
          <p:cNvSpPr txBox="1">
            <a:spLocks noGrp="1"/>
          </p:cNvSpPr>
          <p:nvPr>
            <p:ph type="body" sz="quarter" idx="22"/>
          </p:nvPr>
        </p:nvSpPr>
        <p:spPr>
          <a:xfrm>
            <a:off x="18137187" y="8921559"/>
            <a:ext cx="4572001" cy="49830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3000" b="1"/>
            </a:pPr>
            <a:endParaRPr/>
          </a:p>
        </p:txBody>
      </p:sp>
      <p:sp>
        <p:nvSpPr>
          <p:cNvPr id="169" name="Google Shape;101;p12"/>
          <p:cNvSpPr txBox="1">
            <a:spLocks noGrp="1"/>
          </p:cNvSpPr>
          <p:nvPr>
            <p:ph type="body" sz="quarter" idx="23"/>
          </p:nvPr>
        </p:nvSpPr>
        <p:spPr>
          <a:xfrm>
            <a:off x="18137187" y="10072916"/>
            <a:ext cx="4572001" cy="25878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grpSp>
        <p:nvGrpSpPr>
          <p:cNvPr id="172" name="Google Shape;102;p12"/>
          <p:cNvGrpSpPr/>
          <p:nvPr/>
        </p:nvGrpSpPr>
        <p:grpSpPr>
          <a:xfrm>
            <a:off x="1677974" y="3912137"/>
            <a:ext cx="4572001" cy="4572001"/>
            <a:chOff x="0" y="0"/>
            <a:chExt cx="4572000" cy="4572000"/>
          </a:xfrm>
        </p:grpSpPr>
        <p:sp>
          <p:nvSpPr>
            <p:cNvPr id="170" name="Square"/>
            <p:cNvSpPr/>
            <p:nvPr/>
          </p:nvSpPr>
          <p:spPr>
            <a:xfrm>
              <a:off x="0" y="0"/>
              <a:ext cx="4572000" cy="4572000"/>
            </a:xfrm>
            <a:prstGeom prst="rect">
              <a:avLst/>
            </a:prstGeom>
            <a:solidFill>
              <a:srgbClr val="0713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Image Placeholder…"/>
            <p:cNvSpPr txBox="1"/>
            <p:nvPr/>
          </p:nvSpPr>
          <p:spPr>
            <a:xfrm>
              <a:off x="0" y="1553107"/>
              <a:ext cx="4572000" cy="1465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</a:defRPr>
              </a:pPr>
              <a:r>
                <a:t>Image Placeholder</a:t>
              </a:r>
            </a:p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t>Insert image and use this box for sizing</a:t>
              </a:r>
            </a:p>
          </p:txBody>
        </p:sp>
      </p:grpSp>
      <p:grpSp>
        <p:nvGrpSpPr>
          <p:cNvPr id="175" name="Google Shape;103;p12"/>
          <p:cNvGrpSpPr/>
          <p:nvPr/>
        </p:nvGrpSpPr>
        <p:grpSpPr>
          <a:xfrm>
            <a:off x="18137187" y="3912137"/>
            <a:ext cx="4572001" cy="4572001"/>
            <a:chOff x="0" y="0"/>
            <a:chExt cx="4572000" cy="4572000"/>
          </a:xfrm>
        </p:grpSpPr>
        <p:sp>
          <p:nvSpPr>
            <p:cNvPr id="173" name="Square"/>
            <p:cNvSpPr/>
            <p:nvPr/>
          </p:nvSpPr>
          <p:spPr>
            <a:xfrm>
              <a:off x="0" y="0"/>
              <a:ext cx="4572000" cy="4572000"/>
            </a:xfrm>
            <a:prstGeom prst="rect">
              <a:avLst/>
            </a:prstGeom>
            <a:solidFill>
              <a:srgbClr val="0713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Image Placeholder…"/>
            <p:cNvSpPr txBox="1"/>
            <p:nvPr/>
          </p:nvSpPr>
          <p:spPr>
            <a:xfrm>
              <a:off x="0" y="1553107"/>
              <a:ext cx="4572000" cy="1465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</a:defRPr>
              </a:pPr>
              <a:r>
                <a:t>Image Placeholder</a:t>
              </a:r>
            </a:p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t>Insert image and use this box for sizing</a:t>
              </a:r>
            </a:p>
          </p:txBody>
        </p:sp>
      </p:grpSp>
      <p:grpSp>
        <p:nvGrpSpPr>
          <p:cNvPr id="178" name="Google Shape;104;p12"/>
          <p:cNvGrpSpPr/>
          <p:nvPr/>
        </p:nvGrpSpPr>
        <p:grpSpPr>
          <a:xfrm>
            <a:off x="12650762" y="3912137"/>
            <a:ext cx="4572001" cy="4572001"/>
            <a:chOff x="0" y="0"/>
            <a:chExt cx="4572000" cy="4572000"/>
          </a:xfrm>
        </p:grpSpPr>
        <p:sp>
          <p:nvSpPr>
            <p:cNvPr id="176" name="Square"/>
            <p:cNvSpPr/>
            <p:nvPr/>
          </p:nvSpPr>
          <p:spPr>
            <a:xfrm>
              <a:off x="0" y="0"/>
              <a:ext cx="4572000" cy="4572000"/>
            </a:xfrm>
            <a:prstGeom prst="rect">
              <a:avLst/>
            </a:prstGeom>
            <a:solidFill>
              <a:srgbClr val="0713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" name="Image Placeholder…"/>
            <p:cNvSpPr txBox="1"/>
            <p:nvPr/>
          </p:nvSpPr>
          <p:spPr>
            <a:xfrm>
              <a:off x="0" y="1553107"/>
              <a:ext cx="4572000" cy="1465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</a:defRPr>
              </a:pPr>
              <a:r>
                <a:t>Image Placeholder</a:t>
              </a:r>
            </a:p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t>Insert image and use this box for sizing</a:t>
              </a:r>
            </a:p>
          </p:txBody>
        </p:sp>
      </p:grpSp>
      <p:grpSp>
        <p:nvGrpSpPr>
          <p:cNvPr id="181" name="Google Shape;105;p12"/>
          <p:cNvGrpSpPr/>
          <p:nvPr/>
        </p:nvGrpSpPr>
        <p:grpSpPr>
          <a:xfrm>
            <a:off x="7164375" y="3912137"/>
            <a:ext cx="4572001" cy="4572001"/>
            <a:chOff x="0" y="0"/>
            <a:chExt cx="4572000" cy="4572000"/>
          </a:xfrm>
        </p:grpSpPr>
        <p:sp>
          <p:nvSpPr>
            <p:cNvPr id="179" name="Square"/>
            <p:cNvSpPr/>
            <p:nvPr/>
          </p:nvSpPr>
          <p:spPr>
            <a:xfrm>
              <a:off x="0" y="0"/>
              <a:ext cx="4572000" cy="4572000"/>
            </a:xfrm>
            <a:prstGeom prst="rect">
              <a:avLst/>
            </a:prstGeom>
            <a:solidFill>
              <a:srgbClr val="0713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" name="Image Placeholder…"/>
            <p:cNvSpPr txBox="1"/>
            <p:nvPr/>
          </p:nvSpPr>
          <p:spPr>
            <a:xfrm>
              <a:off x="0" y="1553107"/>
              <a:ext cx="4572000" cy="1465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</a:defRPr>
              </a:pPr>
              <a:r>
                <a:t>Image Placeholder</a:t>
              </a:r>
            </a:p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t>Insert image and use this box for sizing</a:t>
              </a:r>
            </a:p>
          </p:txBody>
        </p:sp>
      </p:grp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s-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>
            <a:spLocks noGrp="1"/>
          </p:cNvSpPr>
          <p:nvPr>
            <p:ph type="title"/>
          </p:nvPr>
        </p:nvSpPr>
        <p:spPr>
          <a:xfrm>
            <a:off x="3054095" y="1371600"/>
            <a:ext cx="18288003" cy="19659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190" name="Google Shape;108;p13"/>
          <p:cNvSpPr/>
          <p:nvPr/>
        </p:nvSpPr>
        <p:spPr>
          <a:xfrm>
            <a:off x="5356031" y="4326625"/>
            <a:ext cx="1481702" cy="1481701"/>
          </a:xfrm>
          <a:prstGeom prst="ellipse">
            <a:avLst/>
          </a:prstGeom>
          <a:solidFill>
            <a:srgbClr val="5DC6D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500"/>
            </a:pPr>
            <a:endParaRPr/>
          </a:p>
        </p:txBody>
      </p:sp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0881" y="7445829"/>
            <a:ext cx="4892100" cy="2449201"/>
          </a:xfrm>
          <a:prstGeom prst="rect">
            <a:avLst/>
          </a:prstGeom>
        </p:spPr>
        <p:txBody>
          <a:bodyPr>
            <a:normAutofit/>
          </a:bodyPr>
          <a:lstStyle>
            <a:lvl1pPr indent="-403859" algn="ctr">
              <a:buSzPts val="2300"/>
              <a:defRPr sz="2300"/>
            </a:lvl1pPr>
            <a:lvl2pPr indent="-403859" algn="ctr">
              <a:buSzPts val="2300"/>
              <a:defRPr sz="2300"/>
            </a:lvl2pPr>
            <a:lvl3pPr indent="-403860" algn="ctr">
              <a:buSzPts val="2300"/>
              <a:defRPr sz="2300"/>
            </a:lvl3pPr>
            <a:lvl4pPr indent="-403860" algn="ctr">
              <a:buSzPts val="2300"/>
              <a:defRPr sz="2300"/>
            </a:lvl4pPr>
            <a:lvl5pPr indent="-403860" algn="ctr">
              <a:buSzPts val="2300"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Google Shape;110;p13"/>
          <p:cNvSpPr txBox="1">
            <a:spLocks noGrp="1"/>
          </p:cNvSpPr>
          <p:nvPr>
            <p:ph type="body" sz="quarter" idx="13"/>
          </p:nvPr>
        </p:nvSpPr>
        <p:spPr>
          <a:xfrm>
            <a:off x="3650881" y="6335712"/>
            <a:ext cx="4892100" cy="979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 algn="ctr">
              <a:buClrTx/>
              <a:buSzTx/>
              <a:buFontTx/>
              <a:buNone/>
              <a:defRPr sz="3000" b="1"/>
            </a:pPr>
            <a:endParaRPr/>
          </a:p>
        </p:txBody>
      </p:sp>
      <p:sp>
        <p:nvSpPr>
          <p:cNvPr id="193" name="Google Shape;111;p13"/>
          <p:cNvSpPr txBox="1">
            <a:spLocks noGrp="1"/>
          </p:cNvSpPr>
          <p:nvPr>
            <p:ph type="body" sz="quarter" idx="14"/>
          </p:nvPr>
        </p:nvSpPr>
        <p:spPr>
          <a:xfrm>
            <a:off x="5356030" y="4488114"/>
            <a:ext cx="1481701" cy="11589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 algn="ctr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Google Shape;112;p13"/>
          <p:cNvSpPr txBox="1">
            <a:spLocks noGrp="1"/>
          </p:cNvSpPr>
          <p:nvPr>
            <p:ph type="body" sz="quarter" idx="15"/>
          </p:nvPr>
        </p:nvSpPr>
        <p:spPr>
          <a:xfrm>
            <a:off x="4800860" y="10518230"/>
            <a:ext cx="2592001" cy="7482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 algn="ctr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95" name="Google Shape;113;p13"/>
          <p:cNvSpPr/>
          <p:nvPr/>
        </p:nvSpPr>
        <p:spPr>
          <a:xfrm>
            <a:off x="3049586" y="3337559"/>
            <a:ext cx="6094502" cy="8552101"/>
          </a:xfrm>
          <a:prstGeom prst="rect">
            <a:avLst/>
          </a:prstGeom>
          <a:ln w="50800">
            <a:solidFill>
              <a:srgbClr val="263843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spcBef>
                <a:spcPts val="2000"/>
              </a:spcBef>
              <a:defRPr sz="3500"/>
            </a:pPr>
            <a:endParaRPr/>
          </a:p>
        </p:txBody>
      </p:sp>
      <p:sp>
        <p:nvSpPr>
          <p:cNvPr id="196" name="Google Shape;114;p13"/>
          <p:cNvSpPr/>
          <p:nvPr/>
        </p:nvSpPr>
        <p:spPr>
          <a:xfrm>
            <a:off x="15247469" y="3337559"/>
            <a:ext cx="6094501" cy="8552101"/>
          </a:xfrm>
          <a:prstGeom prst="rect">
            <a:avLst/>
          </a:prstGeom>
          <a:ln w="50800">
            <a:solidFill>
              <a:srgbClr val="263843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spcBef>
                <a:spcPts val="2000"/>
              </a:spcBef>
              <a:defRPr sz="3500"/>
            </a:pPr>
            <a:endParaRPr/>
          </a:p>
        </p:txBody>
      </p:sp>
      <p:sp>
        <p:nvSpPr>
          <p:cNvPr id="197" name="Google Shape;115;p13"/>
          <p:cNvSpPr/>
          <p:nvPr/>
        </p:nvSpPr>
        <p:spPr>
          <a:xfrm>
            <a:off x="9152838" y="3337559"/>
            <a:ext cx="6094502" cy="8552101"/>
          </a:xfrm>
          <a:prstGeom prst="rect">
            <a:avLst/>
          </a:prstGeom>
          <a:ln w="50800">
            <a:solidFill>
              <a:srgbClr val="263843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spcBef>
                <a:spcPts val="2000"/>
              </a:spcBef>
              <a:defRPr sz="3500"/>
            </a:pPr>
            <a:endParaRPr/>
          </a:p>
        </p:txBody>
      </p:sp>
      <p:sp>
        <p:nvSpPr>
          <p:cNvPr id="198" name="Google Shape;116;p13"/>
          <p:cNvSpPr/>
          <p:nvPr/>
        </p:nvSpPr>
        <p:spPr>
          <a:xfrm>
            <a:off x="11459284" y="4326625"/>
            <a:ext cx="1481701" cy="1481701"/>
          </a:xfrm>
          <a:prstGeom prst="ellipse">
            <a:avLst/>
          </a:prstGeom>
          <a:solidFill>
            <a:srgbClr val="5DC6D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500"/>
            </a:pPr>
            <a:endParaRPr/>
          </a:p>
        </p:txBody>
      </p:sp>
      <p:sp>
        <p:nvSpPr>
          <p:cNvPr id="199" name="Google Shape;117;p13"/>
          <p:cNvSpPr txBox="1">
            <a:spLocks noGrp="1"/>
          </p:cNvSpPr>
          <p:nvPr>
            <p:ph type="body" sz="quarter" idx="16"/>
          </p:nvPr>
        </p:nvSpPr>
        <p:spPr>
          <a:xfrm>
            <a:off x="9754133" y="7445829"/>
            <a:ext cx="4892100" cy="2449200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403859" algn="ctr">
              <a:buSzPts val="2300"/>
              <a:defRPr sz="2300"/>
            </a:pPr>
            <a:endParaRPr/>
          </a:p>
        </p:txBody>
      </p:sp>
      <p:sp>
        <p:nvSpPr>
          <p:cNvPr id="200" name="Google Shape;118;p13"/>
          <p:cNvSpPr txBox="1">
            <a:spLocks noGrp="1"/>
          </p:cNvSpPr>
          <p:nvPr>
            <p:ph type="body" sz="quarter" idx="17"/>
          </p:nvPr>
        </p:nvSpPr>
        <p:spPr>
          <a:xfrm>
            <a:off x="9754133" y="6335712"/>
            <a:ext cx="4892100" cy="979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 algn="ctr">
              <a:buClrTx/>
              <a:buSzTx/>
              <a:buFontTx/>
              <a:buNone/>
              <a:defRPr sz="3000" b="1"/>
            </a:pPr>
            <a:endParaRPr/>
          </a:p>
        </p:txBody>
      </p:sp>
      <p:sp>
        <p:nvSpPr>
          <p:cNvPr id="201" name="Google Shape;119;p13"/>
          <p:cNvSpPr txBox="1">
            <a:spLocks noGrp="1"/>
          </p:cNvSpPr>
          <p:nvPr>
            <p:ph type="body" sz="quarter" idx="18"/>
          </p:nvPr>
        </p:nvSpPr>
        <p:spPr>
          <a:xfrm>
            <a:off x="11459282" y="4488114"/>
            <a:ext cx="1481701" cy="11589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 algn="ctr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Google Shape;120;p13"/>
          <p:cNvSpPr txBox="1">
            <a:spLocks noGrp="1"/>
          </p:cNvSpPr>
          <p:nvPr>
            <p:ph type="body" sz="quarter" idx="19"/>
          </p:nvPr>
        </p:nvSpPr>
        <p:spPr>
          <a:xfrm>
            <a:off x="10904111" y="10518230"/>
            <a:ext cx="2592002" cy="7482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 algn="ctr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203" name="Google Shape;121;p13"/>
          <p:cNvSpPr/>
          <p:nvPr/>
        </p:nvSpPr>
        <p:spPr>
          <a:xfrm>
            <a:off x="17553913" y="4326625"/>
            <a:ext cx="1481701" cy="1481701"/>
          </a:xfrm>
          <a:prstGeom prst="ellipse">
            <a:avLst/>
          </a:prstGeom>
          <a:solidFill>
            <a:srgbClr val="5DC6D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500"/>
            </a:pPr>
            <a:endParaRPr/>
          </a:p>
        </p:txBody>
      </p:sp>
      <p:sp>
        <p:nvSpPr>
          <p:cNvPr id="204" name="Google Shape;122;p13"/>
          <p:cNvSpPr txBox="1">
            <a:spLocks noGrp="1"/>
          </p:cNvSpPr>
          <p:nvPr>
            <p:ph type="body" sz="quarter" idx="20"/>
          </p:nvPr>
        </p:nvSpPr>
        <p:spPr>
          <a:xfrm>
            <a:off x="15848762" y="7445829"/>
            <a:ext cx="4892101" cy="2449200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403859" algn="ctr">
              <a:buSzPts val="2300"/>
              <a:defRPr sz="2300"/>
            </a:pPr>
            <a:endParaRPr/>
          </a:p>
        </p:txBody>
      </p:sp>
      <p:sp>
        <p:nvSpPr>
          <p:cNvPr id="205" name="Google Shape;123;p13"/>
          <p:cNvSpPr txBox="1">
            <a:spLocks noGrp="1"/>
          </p:cNvSpPr>
          <p:nvPr>
            <p:ph type="body" sz="quarter" idx="21"/>
          </p:nvPr>
        </p:nvSpPr>
        <p:spPr>
          <a:xfrm>
            <a:off x="15848762" y="6335712"/>
            <a:ext cx="4892101" cy="979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 algn="ctr">
              <a:buClrTx/>
              <a:buSzTx/>
              <a:buFontTx/>
              <a:buNone/>
              <a:defRPr sz="3000" b="1"/>
            </a:pPr>
            <a:endParaRPr/>
          </a:p>
        </p:txBody>
      </p:sp>
      <p:sp>
        <p:nvSpPr>
          <p:cNvPr id="206" name="Google Shape;124;p13"/>
          <p:cNvSpPr txBox="1">
            <a:spLocks noGrp="1"/>
          </p:cNvSpPr>
          <p:nvPr>
            <p:ph type="body" sz="quarter" idx="22"/>
          </p:nvPr>
        </p:nvSpPr>
        <p:spPr>
          <a:xfrm>
            <a:off x="17553913" y="4488114"/>
            <a:ext cx="1481701" cy="11589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 algn="ctr">
              <a:lnSpc>
                <a:spcPct val="10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Google Shape;125;p13"/>
          <p:cNvSpPr txBox="1">
            <a:spLocks noGrp="1"/>
          </p:cNvSpPr>
          <p:nvPr>
            <p:ph type="body" sz="quarter" idx="23"/>
          </p:nvPr>
        </p:nvSpPr>
        <p:spPr>
          <a:xfrm>
            <a:off x="16998740" y="10518230"/>
            <a:ext cx="2592001" cy="7482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 algn="ctr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Circl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xfrm>
            <a:off x="2163066" y="2437169"/>
            <a:ext cx="8229601" cy="3200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pic>
        <p:nvPicPr>
          <p:cNvPr id="216" name="Google Shape;128;p14" descr="Google Shape;128;p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31932" y="1822485"/>
            <a:ext cx="3750794" cy="105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Google Shape;129;p14" descr="Google Shape;129;p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31932" y="3808295"/>
            <a:ext cx="3750794" cy="105083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63066" y="1914658"/>
            <a:ext cx="7621500" cy="5226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chemeClr val="accent6"/>
                </a:solidFill>
              </a:defRPr>
            </a:lvl1pPr>
            <a:lvl2pPr marL="8360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2pPr>
            <a:lvl3pPr marL="12932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3pPr>
            <a:lvl4pPr marL="17504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4pPr>
            <a:lvl5pPr marL="22076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Google Shape;131;p14"/>
          <p:cNvSpPr txBox="1">
            <a:spLocks noGrp="1"/>
          </p:cNvSpPr>
          <p:nvPr>
            <p:ph type="body" sz="quarter" idx="13"/>
          </p:nvPr>
        </p:nvSpPr>
        <p:spPr>
          <a:xfrm>
            <a:off x="3291840" y="7371523"/>
            <a:ext cx="8458201" cy="16002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buSzPts val="2300"/>
              <a:defRPr sz="2300"/>
            </a:pPr>
            <a:endParaRPr/>
          </a:p>
        </p:txBody>
      </p:sp>
      <p:sp>
        <p:nvSpPr>
          <p:cNvPr id="220" name="Google Shape;132;p14"/>
          <p:cNvSpPr txBox="1">
            <a:spLocks noGrp="1"/>
          </p:cNvSpPr>
          <p:nvPr>
            <p:ph type="body" sz="quarter" idx="14"/>
          </p:nvPr>
        </p:nvSpPr>
        <p:spPr>
          <a:xfrm>
            <a:off x="3291840" y="6798436"/>
            <a:ext cx="5264401" cy="5223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>
              <a:buClrTx/>
              <a:buSzTx/>
              <a:buFontTx/>
              <a:buNone/>
              <a:defRPr sz="3000" b="1"/>
            </a:pPr>
            <a:endParaRPr/>
          </a:p>
        </p:txBody>
      </p:sp>
      <p:sp>
        <p:nvSpPr>
          <p:cNvPr id="221" name="Google Shape;133;p14"/>
          <p:cNvSpPr/>
          <p:nvPr/>
        </p:nvSpPr>
        <p:spPr>
          <a:xfrm>
            <a:off x="2163066" y="6645537"/>
            <a:ext cx="828001" cy="828001"/>
          </a:xfrm>
          <a:prstGeom prst="ellipse">
            <a:avLst/>
          </a:prstGeom>
          <a:solidFill>
            <a:srgbClr val="0BC3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spcBef>
                <a:spcPts val="2000"/>
              </a:spcBef>
              <a:defRPr sz="3500"/>
            </a:pPr>
            <a:endParaRPr/>
          </a:p>
        </p:txBody>
      </p:sp>
      <p:sp>
        <p:nvSpPr>
          <p:cNvPr id="222" name="Google Shape;134;p14"/>
          <p:cNvSpPr txBox="1">
            <a:spLocks noGrp="1"/>
          </p:cNvSpPr>
          <p:nvPr>
            <p:ph type="body" sz="quarter" idx="15"/>
          </p:nvPr>
        </p:nvSpPr>
        <p:spPr>
          <a:xfrm>
            <a:off x="3291840" y="10637239"/>
            <a:ext cx="8458201" cy="16002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buSzPts val="2300"/>
              <a:defRPr sz="2300"/>
            </a:pPr>
            <a:endParaRPr/>
          </a:p>
        </p:txBody>
      </p:sp>
      <p:sp>
        <p:nvSpPr>
          <p:cNvPr id="223" name="Google Shape;135;p14"/>
          <p:cNvSpPr txBox="1">
            <a:spLocks noGrp="1"/>
          </p:cNvSpPr>
          <p:nvPr>
            <p:ph type="body" sz="quarter" idx="16"/>
          </p:nvPr>
        </p:nvSpPr>
        <p:spPr>
          <a:xfrm>
            <a:off x="3291840" y="10064152"/>
            <a:ext cx="5264401" cy="5223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>
              <a:buClrTx/>
              <a:buSzTx/>
              <a:buFontTx/>
              <a:buNone/>
              <a:defRPr sz="3000" b="1"/>
            </a:pPr>
            <a:endParaRPr/>
          </a:p>
        </p:txBody>
      </p:sp>
      <p:sp>
        <p:nvSpPr>
          <p:cNvPr id="224" name="Google Shape;136;p14"/>
          <p:cNvSpPr/>
          <p:nvPr/>
        </p:nvSpPr>
        <p:spPr>
          <a:xfrm>
            <a:off x="2163066" y="9911253"/>
            <a:ext cx="828001" cy="828001"/>
          </a:xfrm>
          <a:prstGeom prst="ellipse">
            <a:avLst/>
          </a:prstGeom>
          <a:solidFill>
            <a:srgbClr val="0BC3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spcBef>
                <a:spcPts val="2000"/>
              </a:spcBef>
              <a:defRPr sz="3500"/>
            </a:pPr>
            <a:endParaRPr/>
          </a:p>
        </p:txBody>
      </p:sp>
      <p:sp>
        <p:nvSpPr>
          <p:cNvPr id="225" name="Google Shape;137;p14"/>
          <p:cNvSpPr txBox="1">
            <a:spLocks noGrp="1"/>
          </p:cNvSpPr>
          <p:nvPr>
            <p:ph type="body" sz="quarter" idx="17"/>
          </p:nvPr>
        </p:nvSpPr>
        <p:spPr>
          <a:xfrm>
            <a:off x="14134013" y="7371523"/>
            <a:ext cx="8458201" cy="16002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buSzPts val="2300"/>
              <a:defRPr sz="2300"/>
            </a:pPr>
            <a:endParaRPr/>
          </a:p>
        </p:txBody>
      </p:sp>
      <p:sp>
        <p:nvSpPr>
          <p:cNvPr id="226" name="Google Shape;138;p14"/>
          <p:cNvSpPr txBox="1">
            <a:spLocks noGrp="1"/>
          </p:cNvSpPr>
          <p:nvPr>
            <p:ph type="body" sz="quarter" idx="18"/>
          </p:nvPr>
        </p:nvSpPr>
        <p:spPr>
          <a:xfrm>
            <a:off x="14134013" y="6798436"/>
            <a:ext cx="5264401" cy="5223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>
              <a:buClrTx/>
              <a:buSzTx/>
              <a:buFontTx/>
              <a:buNone/>
              <a:defRPr sz="3000" b="1"/>
            </a:pPr>
            <a:endParaRPr/>
          </a:p>
        </p:txBody>
      </p:sp>
      <p:sp>
        <p:nvSpPr>
          <p:cNvPr id="227" name="Google Shape;139;p14"/>
          <p:cNvSpPr/>
          <p:nvPr/>
        </p:nvSpPr>
        <p:spPr>
          <a:xfrm>
            <a:off x="13001460" y="6645537"/>
            <a:ext cx="828001" cy="828001"/>
          </a:xfrm>
          <a:prstGeom prst="ellipse">
            <a:avLst/>
          </a:prstGeom>
          <a:solidFill>
            <a:srgbClr val="0BC3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spcBef>
                <a:spcPts val="2000"/>
              </a:spcBef>
              <a:defRPr sz="3500"/>
            </a:pPr>
            <a:endParaRPr/>
          </a:p>
        </p:txBody>
      </p:sp>
      <p:sp>
        <p:nvSpPr>
          <p:cNvPr id="228" name="Google Shape;140;p14"/>
          <p:cNvSpPr txBox="1">
            <a:spLocks noGrp="1"/>
          </p:cNvSpPr>
          <p:nvPr>
            <p:ph type="body" sz="quarter" idx="19"/>
          </p:nvPr>
        </p:nvSpPr>
        <p:spPr>
          <a:xfrm>
            <a:off x="14134013" y="10637239"/>
            <a:ext cx="8458201" cy="16002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buSzPts val="2300"/>
              <a:defRPr sz="2300"/>
            </a:pPr>
            <a:endParaRPr/>
          </a:p>
        </p:txBody>
      </p:sp>
      <p:sp>
        <p:nvSpPr>
          <p:cNvPr id="229" name="Google Shape;141;p14"/>
          <p:cNvSpPr txBox="1">
            <a:spLocks noGrp="1"/>
          </p:cNvSpPr>
          <p:nvPr>
            <p:ph type="body" sz="quarter" idx="20"/>
          </p:nvPr>
        </p:nvSpPr>
        <p:spPr>
          <a:xfrm>
            <a:off x="14134013" y="10064152"/>
            <a:ext cx="5264401" cy="5223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>
              <a:buClrTx/>
              <a:buSzTx/>
              <a:buFontTx/>
              <a:buNone/>
              <a:defRPr sz="3000" b="1"/>
            </a:pPr>
            <a:endParaRPr/>
          </a:p>
        </p:txBody>
      </p:sp>
      <p:sp>
        <p:nvSpPr>
          <p:cNvPr id="230" name="Google Shape;142;p14"/>
          <p:cNvSpPr/>
          <p:nvPr/>
        </p:nvSpPr>
        <p:spPr>
          <a:xfrm>
            <a:off x="13005238" y="9911253"/>
            <a:ext cx="828001" cy="828001"/>
          </a:xfrm>
          <a:prstGeom prst="ellipse">
            <a:avLst/>
          </a:prstGeom>
          <a:solidFill>
            <a:srgbClr val="0BC3D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spcBef>
                <a:spcPts val="2000"/>
              </a:spcBef>
              <a:defRPr sz="3500"/>
            </a:pPr>
            <a:endParaRPr/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Text"/>
          <p:cNvSpPr txBox="1">
            <a:spLocks noGrp="1"/>
          </p:cNvSpPr>
          <p:nvPr>
            <p:ph type="title"/>
          </p:nvPr>
        </p:nvSpPr>
        <p:spPr>
          <a:xfrm>
            <a:off x="12801600" y="2743200"/>
            <a:ext cx="9144000" cy="4462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239" name="Google Shape;145;p15"/>
          <p:cNvSpPr/>
          <p:nvPr/>
        </p:nvSpPr>
        <p:spPr>
          <a:xfrm>
            <a:off x="4517" y="-8635"/>
            <a:ext cx="9956898" cy="13733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5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801600" y="2220690"/>
            <a:ext cx="7621500" cy="5226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chemeClr val="accent6"/>
                </a:solidFill>
              </a:defRPr>
            </a:lvl1pPr>
            <a:lvl2pPr marL="8360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2pPr>
            <a:lvl3pPr marL="12932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3pPr>
            <a:lvl4pPr marL="17504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4pPr>
            <a:lvl5pPr marL="22076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Google Shape;147;p15"/>
          <p:cNvSpPr txBox="1">
            <a:spLocks noGrp="1"/>
          </p:cNvSpPr>
          <p:nvPr>
            <p:ph type="body" sz="quarter" idx="13"/>
          </p:nvPr>
        </p:nvSpPr>
        <p:spPr>
          <a:xfrm>
            <a:off x="12801600" y="7401414"/>
            <a:ext cx="9144000" cy="44622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 algn="just">
              <a:spcBef>
                <a:spcPts val="0"/>
              </a:spcBef>
            </a:pPr>
            <a:endParaRPr/>
          </a:p>
        </p:txBody>
      </p:sp>
      <p:grpSp>
        <p:nvGrpSpPr>
          <p:cNvPr id="244" name="Google Shape;148;p15"/>
          <p:cNvGrpSpPr/>
          <p:nvPr/>
        </p:nvGrpSpPr>
        <p:grpSpPr>
          <a:xfrm>
            <a:off x="2104925" y="4023362"/>
            <a:ext cx="9807900" cy="6858001"/>
            <a:chOff x="0" y="0"/>
            <a:chExt cx="9807899" cy="6858000"/>
          </a:xfrm>
        </p:grpSpPr>
        <p:sp>
          <p:nvSpPr>
            <p:cNvPr id="242" name="Rectangle"/>
            <p:cNvSpPr/>
            <p:nvPr/>
          </p:nvSpPr>
          <p:spPr>
            <a:xfrm>
              <a:off x="0" y="0"/>
              <a:ext cx="9807900" cy="6858000"/>
            </a:xfrm>
            <a:prstGeom prst="rect">
              <a:avLst/>
            </a:prstGeom>
            <a:solidFill>
              <a:srgbClr val="0713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Image Placeholder…"/>
            <p:cNvSpPr txBox="1"/>
            <p:nvPr/>
          </p:nvSpPr>
          <p:spPr>
            <a:xfrm>
              <a:off x="0" y="2912007"/>
              <a:ext cx="9807900" cy="1033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</a:defRPr>
              </a:pPr>
              <a:r>
                <a:t>Image Placeholder</a:t>
              </a:r>
            </a:p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t>Insert image and use this box for sizing</a:t>
              </a:r>
            </a:p>
          </p:txBody>
        </p:sp>
      </p:grp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column_small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7986" y="6389042"/>
            <a:ext cx="13716001" cy="6163202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>
            <a:lvl1pPr indent="-365759" algn="just">
              <a:spcBef>
                <a:spcPts val="0"/>
              </a:spcBef>
            </a:lvl1pPr>
            <a:lvl2pPr indent="-365759" algn="just">
              <a:spcBef>
                <a:spcPts val="0"/>
              </a:spcBef>
            </a:lvl2pPr>
            <a:lvl3pPr indent="-365760" algn="just">
              <a:spcBef>
                <a:spcPts val="0"/>
              </a:spcBef>
            </a:lvl3pPr>
            <a:lvl4pPr indent="-365760" algn="just">
              <a:spcBef>
                <a:spcPts val="0"/>
              </a:spcBef>
            </a:lvl4pPr>
            <a:lvl5pPr indent="-365760" algn="just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1682495" y="1632858"/>
            <a:ext cx="13716001" cy="4462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254" name="Google Shape;152;p16"/>
          <p:cNvSpPr txBox="1">
            <a:spLocks noGrp="1"/>
          </p:cNvSpPr>
          <p:nvPr>
            <p:ph type="body" sz="quarter" idx="13"/>
          </p:nvPr>
        </p:nvSpPr>
        <p:spPr>
          <a:xfrm>
            <a:off x="1677986" y="1077691"/>
            <a:ext cx="7621501" cy="522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f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7986" y="4765328"/>
            <a:ext cx="7534801" cy="7534801"/>
          </a:xfrm>
          <a:prstGeom prst="rect">
            <a:avLst/>
          </a:prstGeom>
        </p:spPr>
        <p:txBody>
          <a:bodyPr>
            <a:normAutofit/>
          </a:bodyPr>
          <a:lstStyle>
            <a:lvl1pPr indent="-365759" algn="just">
              <a:spcBef>
                <a:spcPts val="0"/>
              </a:spcBef>
              <a:buSzPts val="2300"/>
              <a:defRPr sz="2300"/>
            </a:lvl1pPr>
            <a:lvl2pPr marL="849085" indent="-300445" algn="just">
              <a:spcBef>
                <a:spcPts val="0"/>
              </a:spcBef>
              <a:buSzPts val="2300"/>
              <a:defRPr sz="2300"/>
            </a:lvl2pPr>
            <a:lvl3pPr marL="1306285" indent="-300445" algn="just">
              <a:spcBef>
                <a:spcPts val="0"/>
              </a:spcBef>
              <a:buSzPts val="2300"/>
              <a:defRPr sz="2300"/>
            </a:lvl3pPr>
            <a:lvl4pPr marL="1763485" indent="-300445" algn="just">
              <a:spcBef>
                <a:spcPts val="0"/>
              </a:spcBef>
              <a:buSzPts val="2300"/>
              <a:defRPr sz="2300"/>
            </a:lvl4pPr>
            <a:lvl5pPr marL="2220685" indent="-300445" algn="just">
              <a:spcBef>
                <a:spcPts val="0"/>
              </a:spcBef>
              <a:buSzPts val="2300"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1677986" y="1527047"/>
            <a:ext cx="7534801" cy="31731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pic>
        <p:nvPicPr>
          <p:cNvPr id="264" name="Google Shape;156;p17" descr="Google Shape;156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309" y="-211089"/>
            <a:ext cx="5240084" cy="1413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Google Shape;157;p17" descr="Google Shape;157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709" y="-211089"/>
            <a:ext cx="5240083" cy="141381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8" name="Google Shape;158;p17"/>
          <p:cNvGrpSpPr/>
          <p:nvPr/>
        </p:nvGrpSpPr>
        <p:grpSpPr>
          <a:xfrm>
            <a:off x="13085675" y="3529850"/>
            <a:ext cx="9807901" cy="6858001"/>
            <a:chOff x="0" y="0"/>
            <a:chExt cx="9807899" cy="6858000"/>
          </a:xfrm>
        </p:grpSpPr>
        <p:sp>
          <p:nvSpPr>
            <p:cNvPr id="266" name="Rectangle"/>
            <p:cNvSpPr/>
            <p:nvPr/>
          </p:nvSpPr>
          <p:spPr>
            <a:xfrm>
              <a:off x="0" y="0"/>
              <a:ext cx="9807900" cy="6858000"/>
            </a:xfrm>
            <a:prstGeom prst="rect">
              <a:avLst/>
            </a:prstGeom>
            <a:solidFill>
              <a:srgbClr val="0713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Image Placeholder…"/>
            <p:cNvSpPr txBox="1"/>
            <p:nvPr/>
          </p:nvSpPr>
          <p:spPr>
            <a:xfrm>
              <a:off x="0" y="2912007"/>
              <a:ext cx="9807900" cy="1033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3000" b="1">
                  <a:solidFill>
                    <a:srgbClr val="FFFFFF"/>
                  </a:solidFill>
                </a:defRPr>
              </a:pPr>
              <a:r>
                <a:t>Image Placeholder</a:t>
              </a:r>
            </a:p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t>Insert image and use this box for sizing</a:t>
              </a:r>
            </a:p>
          </p:txBody>
        </p:sp>
      </p:grp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con S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160;p18" descr="Google Shape;160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702" y="6231711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oogle Shape;161;p18" descr="Google Shape;161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341" y="6231711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Google Shape;162;p18" descr="Google Shape;162;p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982" y="6231711"/>
            <a:ext cx="2184008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Google Shape;163;p18" descr="Google Shape;163;p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264" y="6231711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Google Shape;164;p18" descr="Google Shape;164;p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326" y="6231711"/>
            <a:ext cx="129516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Google Shape;165;p18" descr="Google Shape;165;p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546" y="6231711"/>
            <a:ext cx="2184007" cy="2184007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Google Shape;166;p18"/>
          <p:cNvSpPr txBox="1"/>
          <p:nvPr/>
        </p:nvSpPr>
        <p:spPr>
          <a:xfrm>
            <a:off x="2149761" y="8794463"/>
            <a:ext cx="1249201" cy="1110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Fix</a:t>
            </a:r>
            <a:br/>
            <a:r>
              <a:t>Process</a:t>
            </a:r>
            <a:br/>
            <a:r>
              <a:t>Work</a:t>
            </a:r>
          </a:p>
        </p:txBody>
      </p:sp>
      <p:sp>
        <p:nvSpPr>
          <p:cNvPr id="283" name="Google Shape;167;p18"/>
          <p:cNvSpPr txBox="1"/>
          <p:nvPr/>
        </p:nvSpPr>
        <p:spPr>
          <a:xfrm>
            <a:off x="5028939" y="8794463"/>
            <a:ext cx="1034401" cy="1110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Target</a:t>
            </a:r>
            <a:br/>
            <a:r>
              <a:t>Goal</a:t>
            </a:r>
            <a:br/>
            <a:r>
              <a:t>Win</a:t>
            </a:r>
          </a:p>
        </p:txBody>
      </p:sp>
      <p:sp>
        <p:nvSpPr>
          <p:cNvPr id="284" name="Google Shape;168;p18"/>
          <p:cNvSpPr txBox="1"/>
          <p:nvPr/>
        </p:nvSpPr>
        <p:spPr>
          <a:xfrm>
            <a:off x="7526077" y="8794463"/>
            <a:ext cx="1526401" cy="1110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Chat</a:t>
            </a:r>
            <a:br/>
            <a:r>
              <a:t>Talk</a:t>
            </a:r>
            <a:br/>
            <a:r>
              <a:t>Reach out</a:t>
            </a:r>
          </a:p>
        </p:txBody>
      </p:sp>
      <p:sp>
        <p:nvSpPr>
          <p:cNvPr id="285" name="Google Shape;169;p18"/>
          <p:cNvSpPr txBox="1"/>
          <p:nvPr/>
        </p:nvSpPr>
        <p:spPr>
          <a:xfrm>
            <a:off x="10101487" y="8794463"/>
            <a:ext cx="1919100" cy="424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300"/>
            </a:lvl1pPr>
          </a:lstStyle>
          <a:p>
            <a:r>
              <a:t>Conversation</a:t>
            </a:r>
          </a:p>
        </p:txBody>
      </p:sp>
      <p:sp>
        <p:nvSpPr>
          <p:cNvPr id="286" name="Google Shape;170;p18"/>
          <p:cNvSpPr txBox="1"/>
          <p:nvPr/>
        </p:nvSpPr>
        <p:spPr>
          <a:xfrm>
            <a:off x="13259727" y="8794463"/>
            <a:ext cx="1117501" cy="145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Secure</a:t>
            </a:r>
            <a:br/>
            <a:r>
              <a:t>Shield</a:t>
            </a:r>
            <a:br/>
            <a:r>
              <a:t>Lock</a:t>
            </a:r>
            <a:br/>
            <a:r>
              <a:t>Trust</a:t>
            </a:r>
          </a:p>
        </p:txBody>
      </p:sp>
      <p:sp>
        <p:nvSpPr>
          <p:cNvPr id="287" name="Google Shape;171;p18"/>
          <p:cNvSpPr txBox="1"/>
          <p:nvPr/>
        </p:nvSpPr>
        <p:spPr>
          <a:xfrm>
            <a:off x="15690205" y="8794463"/>
            <a:ext cx="1771501" cy="145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Secure</a:t>
            </a:r>
            <a:br/>
            <a:r>
              <a:t>Lock</a:t>
            </a:r>
            <a:br/>
            <a:r>
              <a:t>Trust</a:t>
            </a:r>
            <a:br/>
            <a:r>
              <a:t>Dependable</a:t>
            </a:r>
          </a:p>
        </p:txBody>
      </p:sp>
      <p:sp>
        <p:nvSpPr>
          <p:cNvPr id="288" name="Google Shape;172;p18"/>
          <p:cNvSpPr txBox="1"/>
          <p:nvPr/>
        </p:nvSpPr>
        <p:spPr>
          <a:xfrm>
            <a:off x="18461980" y="8794463"/>
            <a:ext cx="1771501" cy="145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Secure</a:t>
            </a:r>
            <a:br/>
            <a:r>
              <a:t>Lock</a:t>
            </a:r>
            <a:br/>
            <a:r>
              <a:t>Trust</a:t>
            </a:r>
            <a:br/>
            <a:r>
              <a:t>Dependable</a:t>
            </a:r>
          </a:p>
        </p:txBody>
      </p:sp>
      <p:pic>
        <p:nvPicPr>
          <p:cNvPr id="289" name="Google Shape;173;p18" descr="Google Shape;173;p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545" y="6443329"/>
            <a:ext cx="1898424" cy="197239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Google Shape;174;p18"/>
          <p:cNvSpPr txBox="1"/>
          <p:nvPr/>
        </p:nvSpPr>
        <p:spPr>
          <a:xfrm>
            <a:off x="2042274" y="3479424"/>
            <a:ext cx="6797101" cy="1539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chemeClr val="accent1"/>
                </a:solidFill>
              </a:defRPr>
            </a:lvl1pPr>
          </a:lstStyle>
          <a:p>
            <a:r>
              <a:t>Icon Set 1</a:t>
            </a:r>
          </a:p>
        </p:txBody>
      </p:sp>
      <p:sp>
        <p:nvSpPr>
          <p:cNvPr id="291" name="Google Shape;175;p18"/>
          <p:cNvSpPr txBox="1"/>
          <p:nvPr/>
        </p:nvSpPr>
        <p:spPr>
          <a:xfrm>
            <a:off x="2042274" y="3024475"/>
            <a:ext cx="6797101" cy="60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 b="1">
                <a:solidFill>
                  <a:schemeClr val="accent6"/>
                </a:solidFill>
              </a:defRPr>
            </a:lvl1pPr>
          </a:lstStyle>
          <a:p>
            <a:r>
              <a:t>STORYTELLING</a:t>
            </a:r>
          </a:p>
        </p:txBody>
      </p:sp>
      <p:sp>
        <p:nvSpPr>
          <p:cNvPr id="292" name="Google Shape;176;p18"/>
          <p:cNvSpPr txBox="1"/>
          <p:nvPr/>
        </p:nvSpPr>
        <p:spPr>
          <a:xfrm>
            <a:off x="2042274" y="11243974"/>
            <a:ext cx="10663802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chemeClr val="accent6"/>
                </a:solidFill>
              </a:defRPr>
            </a:lvl1pPr>
          </a:lstStyle>
          <a:p>
            <a:r>
              <a:t>See Master slides to copy and use icons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con S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178;p19"/>
          <p:cNvSpPr txBox="1"/>
          <p:nvPr/>
        </p:nvSpPr>
        <p:spPr>
          <a:xfrm>
            <a:off x="2101671" y="8794463"/>
            <a:ext cx="1345201" cy="179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Growth</a:t>
            </a:r>
            <a:br/>
            <a:r>
              <a:t>Process</a:t>
            </a:r>
            <a:br/>
            <a:r>
              <a:t>Sales</a:t>
            </a:r>
            <a:endParaRPr>
              <a:solidFill>
                <a:srgbClr val="000000"/>
              </a:solidFill>
            </a:endParaRPr>
          </a:p>
          <a:p>
            <a:pPr algn="ctr">
              <a:defRPr sz="2300"/>
            </a:pPr>
            <a:r>
              <a:t>Upward</a:t>
            </a:r>
            <a:br/>
            <a:r>
              <a:t>Tranding</a:t>
            </a:r>
          </a:p>
        </p:txBody>
      </p:sp>
      <p:sp>
        <p:nvSpPr>
          <p:cNvPr id="301" name="Google Shape;179;p19"/>
          <p:cNvSpPr txBox="1"/>
          <p:nvPr/>
        </p:nvSpPr>
        <p:spPr>
          <a:xfrm>
            <a:off x="4815740" y="8794463"/>
            <a:ext cx="1460701" cy="1110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Path</a:t>
            </a:r>
            <a:br/>
            <a:r>
              <a:t>Process</a:t>
            </a:r>
            <a:br/>
            <a:r>
              <a:t>Container</a:t>
            </a:r>
          </a:p>
        </p:txBody>
      </p:sp>
      <p:sp>
        <p:nvSpPr>
          <p:cNvPr id="302" name="Google Shape;180;p19"/>
          <p:cNvSpPr txBox="1"/>
          <p:nvPr/>
        </p:nvSpPr>
        <p:spPr>
          <a:xfrm>
            <a:off x="7624661" y="8794463"/>
            <a:ext cx="1329301" cy="1110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Platform</a:t>
            </a:r>
            <a:br/>
            <a:r>
              <a:t>Interface</a:t>
            </a:r>
            <a:br/>
            <a:r>
              <a:t>Program</a:t>
            </a:r>
          </a:p>
        </p:txBody>
      </p:sp>
      <p:sp>
        <p:nvSpPr>
          <p:cNvPr id="303" name="Google Shape;181;p19"/>
          <p:cNvSpPr txBox="1"/>
          <p:nvPr/>
        </p:nvSpPr>
        <p:spPr>
          <a:xfrm>
            <a:off x="10567159" y="8794463"/>
            <a:ext cx="987901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Write</a:t>
            </a:r>
            <a:endParaRPr>
              <a:solidFill>
                <a:srgbClr val="000000"/>
              </a:solidFill>
            </a:endParaRPr>
          </a:p>
          <a:p>
            <a:pPr algn="ctr">
              <a:defRPr sz="2300"/>
            </a:pPr>
            <a:r>
              <a:t>Pencil</a:t>
            </a:r>
          </a:p>
        </p:txBody>
      </p:sp>
      <p:sp>
        <p:nvSpPr>
          <p:cNvPr id="304" name="Google Shape;182;p19"/>
          <p:cNvSpPr txBox="1"/>
          <p:nvPr/>
        </p:nvSpPr>
        <p:spPr>
          <a:xfrm>
            <a:off x="13423233" y="8794463"/>
            <a:ext cx="790501" cy="424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300"/>
            </a:lvl1pPr>
          </a:lstStyle>
          <a:p>
            <a:r>
              <a:t>Alert</a:t>
            </a:r>
          </a:p>
        </p:txBody>
      </p:sp>
      <p:sp>
        <p:nvSpPr>
          <p:cNvPr id="305" name="Google Shape;183;p19"/>
          <p:cNvSpPr txBox="1"/>
          <p:nvPr/>
        </p:nvSpPr>
        <p:spPr>
          <a:xfrm>
            <a:off x="16180722" y="8794463"/>
            <a:ext cx="790501" cy="424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300"/>
            </a:lvl1pPr>
          </a:lstStyle>
          <a:p>
            <a:r>
              <a:t>Alert</a:t>
            </a:r>
          </a:p>
        </p:txBody>
      </p:sp>
      <p:sp>
        <p:nvSpPr>
          <p:cNvPr id="306" name="Google Shape;184;p19"/>
          <p:cNvSpPr txBox="1"/>
          <p:nvPr/>
        </p:nvSpPr>
        <p:spPr>
          <a:xfrm>
            <a:off x="18265615" y="8794463"/>
            <a:ext cx="2164501" cy="424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300"/>
            </a:lvl1pPr>
          </a:lstStyle>
          <a:p>
            <a:r>
              <a:t>Documentation</a:t>
            </a:r>
          </a:p>
        </p:txBody>
      </p:sp>
      <p:pic>
        <p:nvPicPr>
          <p:cNvPr id="307" name="Google Shape;185;p19" descr="Google Shape;185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338" y="6256053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Google Shape;186;p19" descr="Google Shape;186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741" y="6256053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oogle Shape;187;p19" descr="Google Shape;187;p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144" y="6256053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Google Shape;188;p19" descr="Google Shape;188;p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546" y="6256053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Google Shape;189;p19" descr="Google Shape;189;p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9529" y="6256053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Google Shape;190;p19" descr="Google Shape;190;p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5933" y="6256053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Google Shape;191;p19" descr="Google Shape;191;p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13127" y="6256053"/>
            <a:ext cx="2184007" cy="2184007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Google Shape;192;p19"/>
          <p:cNvSpPr txBox="1"/>
          <p:nvPr/>
        </p:nvSpPr>
        <p:spPr>
          <a:xfrm>
            <a:off x="2042274" y="3479424"/>
            <a:ext cx="6797101" cy="1539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chemeClr val="accent1"/>
                </a:solidFill>
              </a:defRPr>
            </a:lvl1pPr>
          </a:lstStyle>
          <a:p>
            <a:r>
              <a:t>Icon Set 2</a:t>
            </a:r>
          </a:p>
        </p:txBody>
      </p:sp>
      <p:sp>
        <p:nvSpPr>
          <p:cNvPr id="315" name="Google Shape;193;p19"/>
          <p:cNvSpPr txBox="1"/>
          <p:nvPr/>
        </p:nvSpPr>
        <p:spPr>
          <a:xfrm>
            <a:off x="2042274" y="3024475"/>
            <a:ext cx="6797101" cy="60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 b="1">
                <a:solidFill>
                  <a:schemeClr val="accent6"/>
                </a:solidFill>
              </a:defRPr>
            </a:lvl1pPr>
          </a:lstStyle>
          <a:p>
            <a:r>
              <a:t>STORYTELLING</a:t>
            </a:r>
          </a:p>
        </p:txBody>
      </p:sp>
      <p:sp>
        <p:nvSpPr>
          <p:cNvPr id="316" name="Google Shape;194;p19"/>
          <p:cNvSpPr txBox="1"/>
          <p:nvPr/>
        </p:nvSpPr>
        <p:spPr>
          <a:xfrm>
            <a:off x="2042274" y="11243974"/>
            <a:ext cx="10663802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chemeClr val="accent6"/>
                </a:solidFill>
              </a:defRPr>
            </a:lvl1pPr>
          </a:lstStyle>
          <a:p>
            <a:r>
              <a:t>See Master slides to copy and use icons</a:t>
            </a:r>
          </a:p>
        </p:txBody>
      </p:sp>
      <p:sp>
        <p:nvSpPr>
          <p:cNvPr id="3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con S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196;p20"/>
          <p:cNvSpPr txBox="1"/>
          <p:nvPr/>
        </p:nvSpPr>
        <p:spPr>
          <a:xfrm>
            <a:off x="2084040" y="8794463"/>
            <a:ext cx="1380601" cy="1110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Checklist</a:t>
            </a:r>
            <a:br/>
            <a:r>
              <a:t>Output</a:t>
            </a:r>
            <a:br/>
            <a:r>
              <a:t>Order</a:t>
            </a:r>
          </a:p>
        </p:txBody>
      </p:sp>
      <p:sp>
        <p:nvSpPr>
          <p:cNvPr id="325" name="Google Shape;197;p20"/>
          <p:cNvSpPr txBox="1"/>
          <p:nvPr/>
        </p:nvSpPr>
        <p:spPr>
          <a:xfrm>
            <a:off x="4889477" y="8794463"/>
            <a:ext cx="1313101" cy="1110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Hammer</a:t>
            </a:r>
            <a:br/>
            <a:r>
              <a:t>Tool</a:t>
            </a:r>
            <a:br/>
            <a:r>
              <a:t>Process</a:t>
            </a:r>
          </a:p>
        </p:txBody>
      </p:sp>
      <p:sp>
        <p:nvSpPr>
          <p:cNvPr id="326" name="Google Shape;198;p20"/>
          <p:cNvSpPr txBox="1"/>
          <p:nvPr/>
        </p:nvSpPr>
        <p:spPr>
          <a:xfrm>
            <a:off x="7706415" y="8794463"/>
            <a:ext cx="1165801" cy="1110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Search</a:t>
            </a:r>
            <a:br/>
            <a:r>
              <a:t>Monitor</a:t>
            </a:r>
            <a:br/>
            <a:r>
              <a:t>Inspect</a:t>
            </a:r>
          </a:p>
        </p:txBody>
      </p:sp>
      <p:sp>
        <p:nvSpPr>
          <p:cNvPr id="327" name="Google Shape;199;p20"/>
          <p:cNvSpPr txBox="1"/>
          <p:nvPr/>
        </p:nvSpPr>
        <p:spPr>
          <a:xfrm>
            <a:off x="10665745" y="8794463"/>
            <a:ext cx="790501" cy="424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300"/>
            </a:lvl1pPr>
          </a:lstStyle>
          <a:p>
            <a:r>
              <a:t>Alert</a:t>
            </a:r>
          </a:p>
        </p:txBody>
      </p:sp>
      <p:sp>
        <p:nvSpPr>
          <p:cNvPr id="328" name="Google Shape;200;p20"/>
          <p:cNvSpPr txBox="1"/>
          <p:nvPr/>
        </p:nvSpPr>
        <p:spPr>
          <a:xfrm>
            <a:off x="13096222" y="8794463"/>
            <a:ext cx="1444501" cy="1110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Checklist</a:t>
            </a:r>
            <a:br/>
            <a:r>
              <a:t>Order</a:t>
            </a:r>
            <a:br/>
            <a:r>
              <a:t>Complete</a:t>
            </a:r>
          </a:p>
        </p:txBody>
      </p:sp>
      <p:sp>
        <p:nvSpPr>
          <p:cNvPr id="329" name="Google Shape;201;p20"/>
          <p:cNvSpPr txBox="1"/>
          <p:nvPr/>
        </p:nvSpPr>
        <p:spPr>
          <a:xfrm>
            <a:off x="15935466" y="8794463"/>
            <a:ext cx="1281001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Engage</a:t>
            </a:r>
            <a:br/>
            <a:r>
              <a:t>Platform</a:t>
            </a:r>
          </a:p>
        </p:txBody>
      </p:sp>
      <p:sp>
        <p:nvSpPr>
          <p:cNvPr id="330" name="Google Shape;202;p20"/>
          <p:cNvSpPr txBox="1"/>
          <p:nvPr/>
        </p:nvSpPr>
        <p:spPr>
          <a:xfrm>
            <a:off x="18617477" y="8794463"/>
            <a:ext cx="1460701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Container</a:t>
            </a:r>
            <a:br/>
            <a:r>
              <a:t>System</a:t>
            </a:r>
          </a:p>
        </p:txBody>
      </p:sp>
      <p:pic>
        <p:nvPicPr>
          <p:cNvPr id="331" name="Google Shape;203;p20" descr="Google Shape;203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933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Google Shape;204;p20" descr="Google Shape;204;p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43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Google Shape;205;p20" descr="Google Shape;205;p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546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Google Shape;206;p20" descr="Google Shape;206;p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739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Google Shape;207;p20" descr="Google Shape;207;p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2336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Google Shape;208;p20" descr="Google Shape;208;p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13127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Google Shape;209;p20" descr="Google Shape;209;p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84020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Google Shape;210;p20"/>
          <p:cNvSpPr txBox="1"/>
          <p:nvPr/>
        </p:nvSpPr>
        <p:spPr>
          <a:xfrm>
            <a:off x="2042274" y="3479424"/>
            <a:ext cx="6797101" cy="1539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chemeClr val="accent1"/>
                </a:solidFill>
              </a:defRPr>
            </a:lvl1pPr>
          </a:lstStyle>
          <a:p>
            <a:r>
              <a:t>Icon Set 3</a:t>
            </a:r>
          </a:p>
        </p:txBody>
      </p:sp>
      <p:sp>
        <p:nvSpPr>
          <p:cNvPr id="339" name="Google Shape;211;p20"/>
          <p:cNvSpPr txBox="1"/>
          <p:nvPr/>
        </p:nvSpPr>
        <p:spPr>
          <a:xfrm>
            <a:off x="2042274" y="3024475"/>
            <a:ext cx="6797101" cy="60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 b="1">
                <a:solidFill>
                  <a:schemeClr val="accent6"/>
                </a:solidFill>
              </a:defRPr>
            </a:lvl1pPr>
          </a:lstStyle>
          <a:p>
            <a:r>
              <a:t>STORYTELLING</a:t>
            </a:r>
          </a:p>
        </p:txBody>
      </p:sp>
      <p:sp>
        <p:nvSpPr>
          <p:cNvPr id="340" name="Google Shape;212;p20"/>
          <p:cNvSpPr txBox="1"/>
          <p:nvPr/>
        </p:nvSpPr>
        <p:spPr>
          <a:xfrm>
            <a:off x="2042274" y="11243974"/>
            <a:ext cx="10663802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chemeClr val="accent6"/>
                </a:solidFill>
              </a:defRPr>
            </a:lvl1pPr>
          </a:lstStyle>
          <a:p>
            <a:r>
              <a:t>See Master slides to copy and use icons</a:t>
            </a:r>
          </a:p>
        </p:txBody>
      </p:sp>
      <p:sp>
        <p:nvSpPr>
          <p:cNvPr id="3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7986" y="11532027"/>
            <a:ext cx="13952402" cy="6696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>
            <a:lvl1pPr marL="228600" indent="0" algn="just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indent="-365759" algn="just">
              <a:spcBef>
                <a:spcPts val="0"/>
              </a:spcBef>
              <a:buClrTx/>
              <a:buFontTx/>
              <a:defRPr b="1">
                <a:solidFill>
                  <a:schemeClr val="accent1"/>
                </a:solidFill>
              </a:defRPr>
            </a:lvl2pPr>
            <a:lvl3pPr indent="-365760" algn="just">
              <a:spcBef>
                <a:spcPts val="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 indent="-365760" algn="just">
              <a:spcBef>
                <a:spcPts val="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 indent="-365760" algn="just">
              <a:spcBef>
                <a:spcPts val="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Google Shape;17;p3"/>
          <p:cNvSpPr txBox="1">
            <a:spLocks noGrp="1"/>
          </p:cNvSpPr>
          <p:nvPr>
            <p:ph type="body" sz="quarter" idx="13"/>
          </p:nvPr>
        </p:nvSpPr>
        <p:spPr>
          <a:xfrm>
            <a:off x="1677986" y="4565589"/>
            <a:ext cx="13952402" cy="3749702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indent="-365759" algn="just">
              <a:spcBef>
                <a:spcPts val="0"/>
              </a:spcBef>
            </a:pPr>
            <a:endParaRPr/>
          </a:p>
        </p:txBody>
      </p:sp>
      <p:sp>
        <p:nvSpPr>
          <p:cNvPr id="26" name="Google Shape;18;p3"/>
          <p:cNvSpPr txBox="1">
            <a:spLocks noGrp="1"/>
          </p:cNvSpPr>
          <p:nvPr>
            <p:ph type="body" sz="quarter" idx="14"/>
          </p:nvPr>
        </p:nvSpPr>
        <p:spPr>
          <a:xfrm>
            <a:off x="2898647" y="8593138"/>
            <a:ext cx="11942402" cy="2408100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 algn="just">
              <a:spcBef>
                <a:spcPts val="0"/>
              </a:spcBef>
            </a:pPr>
            <a:endParaRPr/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con Se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214;p21"/>
          <p:cNvSpPr txBox="1"/>
          <p:nvPr/>
        </p:nvSpPr>
        <p:spPr>
          <a:xfrm>
            <a:off x="2084041" y="8794463"/>
            <a:ext cx="1380601" cy="2139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User</a:t>
            </a:r>
            <a:br/>
            <a:r>
              <a:t>Human</a:t>
            </a:r>
            <a:br/>
            <a:r>
              <a:t>Any Role</a:t>
            </a:r>
            <a:br/>
            <a:r>
              <a:t>Thinking</a:t>
            </a:r>
            <a:br/>
            <a:r>
              <a:t>Idea</a:t>
            </a:r>
            <a:br/>
            <a:r>
              <a:t>Process</a:t>
            </a:r>
          </a:p>
        </p:txBody>
      </p:sp>
      <p:sp>
        <p:nvSpPr>
          <p:cNvPr id="349" name="Google Shape;215;p21"/>
          <p:cNvSpPr txBox="1"/>
          <p:nvPr/>
        </p:nvSpPr>
        <p:spPr>
          <a:xfrm>
            <a:off x="5044971" y="8794463"/>
            <a:ext cx="1002300" cy="1110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Team</a:t>
            </a:r>
            <a:br/>
            <a:r>
              <a:t>Users</a:t>
            </a:r>
            <a:br/>
            <a:r>
              <a:t>Group</a:t>
            </a:r>
          </a:p>
        </p:txBody>
      </p:sp>
      <p:sp>
        <p:nvSpPr>
          <p:cNvPr id="350" name="Google Shape;216;p21"/>
          <p:cNvSpPr txBox="1"/>
          <p:nvPr/>
        </p:nvSpPr>
        <p:spPr>
          <a:xfrm>
            <a:off x="7739277" y="8794463"/>
            <a:ext cx="1100101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Paris</a:t>
            </a:r>
            <a:br/>
            <a:r>
              <a:t>French</a:t>
            </a:r>
          </a:p>
        </p:txBody>
      </p:sp>
      <p:sp>
        <p:nvSpPr>
          <p:cNvPr id="351" name="Google Shape;217;p21"/>
          <p:cNvSpPr txBox="1"/>
          <p:nvPr/>
        </p:nvSpPr>
        <p:spPr>
          <a:xfrm>
            <a:off x="10420487" y="8794463"/>
            <a:ext cx="1281001" cy="1110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Certified</a:t>
            </a:r>
            <a:br/>
            <a:r>
              <a:t>Award</a:t>
            </a:r>
            <a:br/>
            <a:r>
              <a:t>Legit</a:t>
            </a:r>
          </a:p>
        </p:txBody>
      </p:sp>
      <p:sp>
        <p:nvSpPr>
          <p:cNvPr id="352" name="Google Shape;218;p21"/>
          <p:cNvSpPr txBox="1"/>
          <p:nvPr/>
        </p:nvSpPr>
        <p:spPr>
          <a:xfrm>
            <a:off x="13071377" y="8794463"/>
            <a:ext cx="1494301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Download</a:t>
            </a:r>
            <a:br/>
            <a:r>
              <a:t>Engage</a:t>
            </a:r>
          </a:p>
        </p:txBody>
      </p:sp>
      <p:sp>
        <p:nvSpPr>
          <p:cNvPr id="353" name="Google Shape;219;p21"/>
          <p:cNvSpPr txBox="1"/>
          <p:nvPr/>
        </p:nvSpPr>
        <p:spPr>
          <a:xfrm>
            <a:off x="15828866" y="8794463"/>
            <a:ext cx="1494301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Download</a:t>
            </a:r>
            <a:br/>
            <a:r>
              <a:t>Engage</a:t>
            </a:r>
          </a:p>
        </p:txBody>
      </p:sp>
      <p:sp>
        <p:nvSpPr>
          <p:cNvPr id="354" name="Google Shape;220;p21"/>
          <p:cNvSpPr txBox="1"/>
          <p:nvPr/>
        </p:nvSpPr>
        <p:spPr>
          <a:xfrm>
            <a:off x="18600644" y="8794463"/>
            <a:ext cx="1494301" cy="7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300"/>
            </a:pPr>
            <a:r>
              <a:t>Download</a:t>
            </a:r>
            <a:br/>
            <a:r>
              <a:t>Engage</a:t>
            </a:r>
          </a:p>
        </p:txBody>
      </p:sp>
      <p:pic>
        <p:nvPicPr>
          <p:cNvPr id="355" name="Google Shape;221;p21" descr="Google Shape;221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042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Google Shape;222;p21" descr="Google Shape;222;p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47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Google Shape;223;p21" descr="Google Shape;223;p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533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Google Shape;224;p21" descr="Google Shape;224;p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1655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Google Shape;225;p21" descr="Google Shape;225;p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500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Google Shape;226;p21" descr="Google Shape;226;p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688" y="6146096"/>
            <a:ext cx="3298760" cy="21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oogle Shape;227;p21" descr="Google Shape;227;p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546" y="6146096"/>
            <a:ext cx="2184007" cy="2184007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Google Shape;228;p21"/>
          <p:cNvSpPr txBox="1"/>
          <p:nvPr/>
        </p:nvSpPr>
        <p:spPr>
          <a:xfrm>
            <a:off x="2042274" y="3479424"/>
            <a:ext cx="6797101" cy="1539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600" b="1">
                <a:solidFill>
                  <a:schemeClr val="accent1"/>
                </a:solidFill>
              </a:defRPr>
            </a:lvl1pPr>
          </a:lstStyle>
          <a:p>
            <a:r>
              <a:t>Icon Set 4</a:t>
            </a:r>
          </a:p>
        </p:txBody>
      </p:sp>
      <p:sp>
        <p:nvSpPr>
          <p:cNvPr id="363" name="Google Shape;229;p21"/>
          <p:cNvSpPr txBox="1"/>
          <p:nvPr/>
        </p:nvSpPr>
        <p:spPr>
          <a:xfrm>
            <a:off x="2042274" y="3024475"/>
            <a:ext cx="6797101" cy="60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 b="1">
                <a:solidFill>
                  <a:schemeClr val="accent6"/>
                </a:solidFill>
              </a:defRPr>
            </a:lvl1pPr>
          </a:lstStyle>
          <a:p>
            <a:r>
              <a:t>STORYTELLING</a:t>
            </a:r>
          </a:p>
        </p:txBody>
      </p:sp>
      <p:sp>
        <p:nvSpPr>
          <p:cNvPr id="364" name="Google Shape;230;p21"/>
          <p:cNvSpPr txBox="1"/>
          <p:nvPr/>
        </p:nvSpPr>
        <p:spPr>
          <a:xfrm>
            <a:off x="2042274" y="11243974"/>
            <a:ext cx="10663802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chemeClr val="accent6"/>
                </a:solidFill>
              </a:defRPr>
            </a:lvl1pPr>
          </a:lstStyle>
          <a:p>
            <a:r>
              <a:t>See Master slides to copy and use icons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c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Body Level One…"/>
          <p:cNvSpPr txBox="1">
            <a:spLocks noGrp="1"/>
          </p:cNvSpPr>
          <p:nvPr>
            <p:ph type="body" idx="1"/>
          </p:nvPr>
        </p:nvSpPr>
        <p:spPr>
          <a:xfrm>
            <a:off x="1677986" y="4050791"/>
            <a:ext cx="21031200" cy="8302802"/>
          </a:xfrm>
          <a:prstGeom prst="rect">
            <a:avLst/>
          </a:prstGeom>
        </p:spPr>
        <p:txBody>
          <a:bodyPr>
            <a:normAutofit/>
          </a:bodyPr>
          <a:lstStyle>
            <a:lvl1pPr indent="-365759"/>
            <a:lvl2pPr indent="-365759"/>
            <a:lvl3pPr indent="-365760"/>
            <a:lvl4pPr indent="-365760"/>
            <a:lvl5pPr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237;p23" descr="Google Shape;237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141" y="11669721"/>
            <a:ext cx="838226" cy="1037782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7986" y="11532027"/>
            <a:ext cx="13952401" cy="6696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3000" b="1">
                <a:solidFill>
                  <a:schemeClr val="accent1"/>
                </a:solidFill>
              </a:defRPr>
            </a:lvl1pPr>
            <a:lvl2pPr indent="-419100">
              <a:spcBef>
                <a:spcPts val="0"/>
              </a:spcBef>
              <a:buClrTx/>
              <a:buSzPts val="3000"/>
              <a:buFontTx/>
              <a:defRPr sz="3000" b="1">
                <a:solidFill>
                  <a:schemeClr val="accent1"/>
                </a:solidFill>
              </a:defRPr>
            </a:lvl2pPr>
            <a:lvl3pPr indent="-419100">
              <a:spcBef>
                <a:spcPts val="0"/>
              </a:spcBef>
              <a:buClrTx/>
              <a:buSzPts val="3000"/>
              <a:buFontTx/>
              <a:defRPr sz="3000" b="1">
                <a:solidFill>
                  <a:schemeClr val="accent1"/>
                </a:solidFill>
              </a:defRPr>
            </a:lvl3pPr>
            <a:lvl4pPr indent="-419100">
              <a:spcBef>
                <a:spcPts val="0"/>
              </a:spcBef>
              <a:buClrTx/>
              <a:buSzPts val="3000"/>
              <a:buFontTx/>
              <a:defRPr sz="3000" b="1">
                <a:solidFill>
                  <a:schemeClr val="accent1"/>
                </a:solidFill>
              </a:defRPr>
            </a:lvl4pPr>
            <a:lvl5pPr indent="-419100">
              <a:spcBef>
                <a:spcPts val="0"/>
              </a:spcBef>
              <a:buClrTx/>
              <a:buSzPts val="3000"/>
              <a:buFontTx/>
              <a:defRPr sz="3000" b="1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3" name="Google Shape;254;p26"/>
          <p:cNvSpPr txBox="1">
            <a:spLocks noGrp="1"/>
          </p:cNvSpPr>
          <p:nvPr>
            <p:ph type="body" sz="quarter" idx="13"/>
          </p:nvPr>
        </p:nvSpPr>
        <p:spPr>
          <a:xfrm>
            <a:off x="1677987" y="4565589"/>
            <a:ext cx="13952400" cy="3749702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indent="-419100">
              <a:spcBef>
                <a:spcPts val="0"/>
              </a:spcBef>
              <a:buSzPts val="3000"/>
              <a:defRPr sz="3000"/>
            </a:pPr>
            <a:endParaRPr/>
          </a:p>
        </p:txBody>
      </p:sp>
      <p:sp>
        <p:nvSpPr>
          <p:cNvPr id="384" name="Google Shape;255;p26"/>
          <p:cNvSpPr txBox="1">
            <a:spLocks noGrp="1"/>
          </p:cNvSpPr>
          <p:nvPr>
            <p:ph type="body" sz="quarter" idx="14"/>
          </p:nvPr>
        </p:nvSpPr>
        <p:spPr>
          <a:xfrm>
            <a:off x="2898647" y="8593138"/>
            <a:ext cx="11942402" cy="2408100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419100">
              <a:spcBef>
                <a:spcPts val="0"/>
              </a:spcBef>
              <a:buSzPts val="3000"/>
              <a:defRPr sz="3000"/>
            </a:pPr>
            <a:endParaRPr/>
          </a:p>
        </p:txBody>
      </p:sp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1" cy="2743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_Title Only">
  <p:cSld name="1_Basic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1677776" y="731525"/>
            <a:ext cx="21204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subTitle" idx="1"/>
          </p:nvPr>
        </p:nvSpPr>
        <p:spPr>
          <a:xfrm>
            <a:off x="1677775" y="579125"/>
            <a:ext cx="49104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accent6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6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accent6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6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6"/>
                </a:solidFill>
              </a:defRPr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6"/>
                </a:solidFill>
              </a:defRPr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6"/>
                </a:solidFill>
              </a:defRPr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6"/>
                </a:solidFill>
              </a:defRPr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676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c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7986" y="11532027"/>
            <a:ext cx="10155602" cy="6696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>
            <a:lvl1pPr marL="228600" indent="0" algn="just">
              <a:spcBef>
                <a:spcPts val="0"/>
              </a:spcBef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1pPr>
            <a:lvl2pPr marL="849085" indent="-300445" algn="just">
              <a:spcBef>
                <a:spcPts val="0"/>
              </a:spcBef>
              <a:buClrTx/>
              <a:buSzPts val="2300"/>
              <a:buFontTx/>
              <a:defRPr sz="2300" b="1">
                <a:solidFill>
                  <a:schemeClr val="accent1"/>
                </a:solidFill>
              </a:defRPr>
            </a:lvl2pPr>
            <a:lvl3pPr marL="1306285" indent="-300445" algn="just">
              <a:spcBef>
                <a:spcPts val="0"/>
              </a:spcBef>
              <a:buClrTx/>
              <a:buSzPts val="2300"/>
              <a:buFontTx/>
              <a:defRPr sz="2300" b="1">
                <a:solidFill>
                  <a:schemeClr val="accent1"/>
                </a:solidFill>
              </a:defRPr>
            </a:lvl3pPr>
            <a:lvl4pPr marL="1763485" indent="-300445" algn="just">
              <a:spcBef>
                <a:spcPts val="0"/>
              </a:spcBef>
              <a:buClrTx/>
              <a:buSzPts val="2300"/>
              <a:buFontTx/>
              <a:defRPr sz="2300" b="1">
                <a:solidFill>
                  <a:schemeClr val="accent1"/>
                </a:solidFill>
              </a:defRPr>
            </a:lvl4pPr>
            <a:lvl5pPr marL="2220685" indent="-300445" algn="just">
              <a:spcBef>
                <a:spcPts val="0"/>
              </a:spcBef>
              <a:buClrTx/>
              <a:buSzPts val="2300"/>
              <a:buFontTx/>
              <a:defRPr sz="2300" b="1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Google Shape;24;p5"/>
          <p:cNvSpPr txBox="1">
            <a:spLocks noGrp="1"/>
          </p:cNvSpPr>
          <p:nvPr>
            <p:ph type="body" sz="quarter" idx="13"/>
          </p:nvPr>
        </p:nvSpPr>
        <p:spPr>
          <a:xfrm>
            <a:off x="1677986" y="4565589"/>
            <a:ext cx="10155601" cy="3749702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indent="-365759" algn="just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45" name="Google Shape;25;p5"/>
          <p:cNvSpPr txBox="1">
            <a:spLocks noGrp="1"/>
          </p:cNvSpPr>
          <p:nvPr>
            <p:ph type="body" sz="quarter" idx="14"/>
          </p:nvPr>
        </p:nvSpPr>
        <p:spPr>
          <a:xfrm>
            <a:off x="2896226" y="8593138"/>
            <a:ext cx="8937302" cy="2408100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 algn="just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46" name="Google Shape;26;p5"/>
          <p:cNvSpPr txBox="1">
            <a:spLocks noGrp="1"/>
          </p:cNvSpPr>
          <p:nvPr>
            <p:ph type="body" sz="quarter" idx="15"/>
          </p:nvPr>
        </p:nvSpPr>
        <p:spPr>
          <a:xfrm>
            <a:off x="1677986" y="3754404"/>
            <a:ext cx="10155601" cy="446400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3000" b="1">
                <a:solidFill>
                  <a:srgbClr val="263843"/>
                </a:solidFill>
              </a:defRPr>
            </a:pPr>
            <a:endParaRPr/>
          </a:p>
        </p:txBody>
      </p:sp>
      <p:sp>
        <p:nvSpPr>
          <p:cNvPr id="47" name="Google Shape;27;p5"/>
          <p:cNvSpPr txBox="1">
            <a:spLocks noGrp="1"/>
          </p:cNvSpPr>
          <p:nvPr>
            <p:ph type="body" sz="quarter" idx="16"/>
          </p:nvPr>
        </p:nvSpPr>
        <p:spPr>
          <a:xfrm>
            <a:off x="12553673" y="11532027"/>
            <a:ext cx="10155601" cy="6696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marL="228600" indent="0" algn="just">
              <a:spcBef>
                <a:spcPts val="0"/>
              </a:spcBef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48" name="Google Shape;28;p5"/>
          <p:cNvSpPr txBox="1">
            <a:spLocks noGrp="1"/>
          </p:cNvSpPr>
          <p:nvPr>
            <p:ph type="body" sz="quarter" idx="17"/>
          </p:nvPr>
        </p:nvSpPr>
        <p:spPr>
          <a:xfrm>
            <a:off x="12553673" y="4565589"/>
            <a:ext cx="10155601" cy="3749702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indent="-365759" algn="just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49" name="Google Shape;29;p5"/>
          <p:cNvSpPr txBox="1">
            <a:spLocks noGrp="1"/>
          </p:cNvSpPr>
          <p:nvPr>
            <p:ph type="body" sz="quarter" idx="18"/>
          </p:nvPr>
        </p:nvSpPr>
        <p:spPr>
          <a:xfrm>
            <a:off x="13771912" y="8593138"/>
            <a:ext cx="8937302" cy="2408100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 algn="just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50" name="Google Shape;30;p5"/>
          <p:cNvSpPr txBox="1">
            <a:spLocks noGrp="1"/>
          </p:cNvSpPr>
          <p:nvPr>
            <p:ph type="body" sz="quarter" idx="19"/>
          </p:nvPr>
        </p:nvSpPr>
        <p:spPr>
          <a:xfrm>
            <a:off x="12553673" y="3754404"/>
            <a:ext cx="10155601" cy="446400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3000" b="1">
                <a:solidFill>
                  <a:srgbClr val="263843"/>
                </a:solidFill>
              </a:defRPr>
            </a:pPr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nal slide or 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6715769" y="5358384"/>
            <a:ext cx="9906601" cy="18288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>
                <a:solidFill>
                  <a:srgbClr val="3F5462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60" name="Google Shape;34;p6" descr="Google Shape;34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28" y="0"/>
            <a:ext cx="5083611" cy="1371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Google Shape;35;p6" descr="Google Shape;35;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825" y="10539413"/>
            <a:ext cx="1338263" cy="1658939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ight column,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7986" y="2220684"/>
            <a:ext cx="7086601" cy="3918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 algn="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chemeClr val="accent6"/>
                </a:solidFill>
              </a:defRPr>
            </a:lvl1pPr>
            <a:lvl2pPr marL="836022" indent="-287382" algn="r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2pPr>
            <a:lvl3pPr marL="1293222" indent="-287382" algn="r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3pPr>
            <a:lvl4pPr marL="1750422" indent="-287382" algn="r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4pPr>
            <a:lvl5pPr marL="2207622" indent="-287382" algn="r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Google Shape;38;p7"/>
          <p:cNvSpPr txBox="1">
            <a:spLocks noGrp="1"/>
          </p:cNvSpPr>
          <p:nvPr>
            <p:ph type="body" sz="quarter" idx="13"/>
          </p:nvPr>
        </p:nvSpPr>
        <p:spPr>
          <a:xfrm>
            <a:off x="10681672" y="2743199"/>
            <a:ext cx="8538001" cy="6748199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/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677986" y="2743200"/>
            <a:ext cx="7086601" cy="3112800"/>
          </a:xfrm>
          <a:prstGeom prst="rect">
            <a:avLst/>
          </a:prstGeom>
        </p:spPr>
        <p:txBody>
          <a:bodyPr anchor="t"/>
          <a:lstStyle>
            <a:lvl1pPr algn="r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pic>
        <p:nvPicPr>
          <p:cNvPr id="72" name="Google Shape;40;p7" descr="Google Shape;40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672" y="10210800"/>
            <a:ext cx="5083611" cy="1371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Google Shape;41;p7" descr="Google Shape;41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073" y="10210800"/>
            <a:ext cx="5083611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Google Shape;42;p7"/>
          <p:cNvSpPr/>
          <p:nvPr/>
        </p:nvSpPr>
        <p:spPr>
          <a:xfrm>
            <a:off x="7483209" y="5855894"/>
            <a:ext cx="805201" cy="1"/>
          </a:xfrm>
          <a:prstGeom prst="line">
            <a:avLst/>
          </a:prstGeom>
          <a:ln w="25400">
            <a:solidFill>
              <a:srgbClr val="263843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 (or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621826" y="1575008"/>
            <a:ext cx="15736500" cy="16848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pic>
        <p:nvPicPr>
          <p:cNvPr id="83" name="Google Shape;45;p8" descr="Google Shape;45;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28" y="0"/>
            <a:ext cx="5083611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21826" y="1052497"/>
            <a:ext cx="7621500" cy="5226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chemeClr val="accent6"/>
                </a:solidFill>
              </a:defRPr>
            </a:lvl1pPr>
            <a:lvl2pPr marL="8360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2pPr>
            <a:lvl3pPr marL="12932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3pPr>
            <a:lvl4pPr marL="17504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4pPr>
            <a:lvl5pPr marL="2207622" indent="-287382">
              <a:lnSpc>
                <a:spcPct val="100000"/>
              </a:lnSpc>
              <a:buClrTx/>
              <a:buSzPts val="2200"/>
              <a:buFontTx/>
              <a:defRPr sz="22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Google Shape;47;p8"/>
          <p:cNvSpPr txBox="1">
            <a:spLocks noGrp="1"/>
          </p:cNvSpPr>
          <p:nvPr>
            <p:ph type="body" sz="quarter" idx="13"/>
          </p:nvPr>
        </p:nvSpPr>
        <p:spPr>
          <a:xfrm>
            <a:off x="6621826" y="5903731"/>
            <a:ext cx="15736500" cy="13917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marL="228600" indent="0">
              <a:buClrTx/>
              <a:buSzTx/>
              <a:buFontTx/>
              <a:buNone/>
            </a:pPr>
            <a:endParaRPr/>
          </a:p>
        </p:txBody>
      </p:sp>
      <p:sp>
        <p:nvSpPr>
          <p:cNvPr id="86" name="Google Shape;48;p8"/>
          <p:cNvSpPr txBox="1">
            <a:spLocks noGrp="1"/>
          </p:cNvSpPr>
          <p:nvPr>
            <p:ph type="body" sz="quarter" idx="14"/>
          </p:nvPr>
        </p:nvSpPr>
        <p:spPr>
          <a:xfrm>
            <a:off x="6621826" y="8135209"/>
            <a:ext cx="15736500" cy="13917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marL="228600" indent="0">
              <a:buClrTx/>
              <a:buSzTx/>
              <a:buFontTx/>
              <a:buNone/>
            </a:pPr>
            <a:endParaRPr/>
          </a:p>
        </p:txBody>
      </p:sp>
      <p:sp>
        <p:nvSpPr>
          <p:cNvPr id="87" name="Google Shape;49;p8"/>
          <p:cNvSpPr txBox="1">
            <a:spLocks noGrp="1"/>
          </p:cNvSpPr>
          <p:nvPr>
            <p:ph type="body" sz="quarter" idx="15"/>
          </p:nvPr>
        </p:nvSpPr>
        <p:spPr>
          <a:xfrm>
            <a:off x="6621826" y="10366688"/>
            <a:ext cx="15736500" cy="13917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marL="228600" indent="0">
              <a:buClrTx/>
              <a:buSzTx/>
              <a:buFontTx/>
              <a:buNone/>
            </a:pPr>
            <a:endParaRPr/>
          </a:p>
        </p:txBody>
      </p:sp>
      <p:sp>
        <p:nvSpPr>
          <p:cNvPr id="88" name="Google Shape;50;p8"/>
          <p:cNvSpPr txBox="1">
            <a:spLocks noGrp="1"/>
          </p:cNvSpPr>
          <p:nvPr>
            <p:ph type="body" sz="quarter" idx="16"/>
          </p:nvPr>
        </p:nvSpPr>
        <p:spPr>
          <a:xfrm>
            <a:off x="6621826" y="3672254"/>
            <a:ext cx="15736500" cy="13917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marL="228600" indent="0">
              <a:buClrTx/>
              <a:buSzTx/>
              <a:buFontTx/>
              <a:buNone/>
            </a:pPr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column_ex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7986" y="11532027"/>
            <a:ext cx="13952402" cy="6696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>
            <a:lvl1pPr marL="228600" indent="0" algn="just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indent="-365759" algn="just">
              <a:spcBef>
                <a:spcPts val="0"/>
              </a:spcBef>
              <a:buClrTx/>
              <a:buFontTx/>
              <a:defRPr b="1">
                <a:solidFill>
                  <a:schemeClr val="accent1"/>
                </a:solidFill>
              </a:defRPr>
            </a:lvl2pPr>
            <a:lvl3pPr indent="-365760" algn="just">
              <a:spcBef>
                <a:spcPts val="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 indent="-365760" algn="just">
              <a:spcBef>
                <a:spcPts val="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 indent="-365760" algn="just">
              <a:spcBef>
                <a:spcPts val="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Google Shape;53;p9"/>
          <p:cNvSpPr txBox="1">
            <a:spLocks noGrp="1"/>
          </p:cNvSpPr>
          <p:nvPr>
            <p:ph type="body" sz="quarter" idx="13"/>
          </p:nvPr>
        </p:nvSpPr>
        <p:spPr>
          <a:xfrm>
            <a:off x="1677986" y="4565589"/>
            <a:ext cx="13952402" cy="3749702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indent="-365759" algn="just">
              <a:spcBef>
                <a:spcPts val="0"/>
              </a:spcBef>
            </a:pPr>
            <a:endParaRPr/>
          </a:p>
        </p:txBody>
      </p:sp>
      <p:sp>
        <p:nvSpPr>
          <p:cNvPr id="98" name="Google Shape;54;p9"/>
          <p:cNvSpPr txBox="1">
            <a:spLocks noGrp="1"/>
          </p:cNvSpPr>
          <p:nvPr>
            <p:ph type="body" sz="quarter" idx="14"/>
          </p:nvPr>
        </p:nvSpPr>
        <p:spPr>
          <a:xfrm>
            <a:off x="2898647" y="8593138"/>
            <a:ext cx="12733202" cy="2408100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</a:pPr>
            <a:endParaRPr/>
          </a:p>
        </p:txBody>
      </p:sp>
      <p:sp>
        <p:nvSpPr>
          <p:cNvPr id="99" name="Google Shape;55;p9"/>
          <p:cNvSpPr txBox="1">
            <a:spLocks noGrp="1"/>
          </p:cNvSpPr>
          <p:nvPr>
            <p:ph type="body" sz="quarter" idx="15"/>
          </p:nvPr>
        </p:nvSpPr>
        <p:spPr>
          <a:xfrm>
            <a:off x="1677987" y="3085744"/>
            <a:ext cx="13951499" cy="446400"/>
          </a:xfrm>
          <a:prstGeom prst="rect">
            <a:avLst/>
          </a:prstGeom>
        </p:spPr>
        <p:txBody>
          <a:bodyPr lIns="38100" tIns="38100" rIns="38100" bIns="38100" anchor="b">
            <a:normAutofit/>
          </a:bodyPr>
          <a:lstStyle/>
          <a:p>
            <a:pPr marL="228600" indent="0">
              <a:lnSpc>
                <a:spcPct val="80000"/>
              </a:lnSpc>
              <a:buClrTx/>
              <a:buSzTx/>
              <a:buFontTx/>
              <a:buNone/>
              <a:defRPr sz="3000" b="1">
                <a:solidFill>
                  <a:srgbClr val="263843"/>
                </a:solidFill>
              </a:defRPr>
            </a:pPr>
            <a:endParaRPr/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354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101" name="Google Shape;57;p9"/>
          <p:cNvSpPr txBox="1">
            <a:spLocks noGrp="1"/>
          </p:cNvSpPr>
          <p:nvPr>
            <p:ph type="body" sz="quarter" idx="16"/>
          </p:nvPr>
        </p:nvSpPr>
        <p:spPr>
          <a:xfrm>
            <a:off x="1677986" y="3985235"/>
            <a:ext cx="7621501" cy="522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s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7986" y="11532027"/>
            <a:ext cx="6649802" cy="6696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>
            <a:lvl1pPr marL="228600" indent="0" algn="just">
              <a:spcBef>
                <a:spcPts val="0"/>
              </a:spcBef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1pPr>
            <a:lvl2pPr marL="849085" indent="-300445" algn="just">
              <a:spcBef>
                <a:spcPts val="0"/>
              </a:spcBef>
              <a:buClrTx/>
              <a:buSzPts val="2300"/>
              <a:buFontTx/>
              <a:defRPr sz="2300" b="1">
                <a:solidFill>
                  <a:schemeClr val="accent1"/>
                </a:solidFill>
              </a:defRPr>
            </a:lvl2pPr>
            <a:lvl3pPr marL="1306285" indent="-300445" algn="just">
              <a:spcBef>
                <a:spcPts val="0"/>
              </a:spcBef>
              <a:buClrTx/>
              <a:buSzPts val="2300"/>
              <a:buFontTx/>
              <a:defRPr sz="2300" b="1">
                <a:solidFill>
                  <a:schemeClr val="accent1"/>
                </a:solidFill>
              </a:defRPr>
            </a:lvl3pPr>
            <a:lvl4pPr marL="1763485" indent="-300445" algn="just">
              <a:spcBef>
                <a:spcPts val="0"/>
              </a:spcBef>
              <a:buClrTx/>
              <a:buSzPts val="2300"/>
              <a:buFontTx/>
              <a:defRPr sz="2300" b="1">
                <a:solidFill>
                  <a:schemeClr val="accent1"/>
                </a:solidFill>
              </a:defRPr>
            </a:lvl4pPr>
            <a:lvl5pPr marL="2220685" indent="-300445" algn="just">
              <a:spcBef>
                <a:spcPts val="0"/>
              </a:spcBef>
              <a:buClrTx/>
              <a:buSzPts val="2300"/>
              <a:buFontTx/>
              <a:defRPr sz="2300" b="1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Google Shape;60;p10"/>
          <p:cNvSpPr txBox="1">
            <a:spLocks noGrp="1"/>
          </p:cNvSpPr>
          <p:nvPr>
            <p:ph type="body" sz="quarter" idx="13"/>
          </p:nvPr>
        </p:nvSpPr>
        <p:spPr>
          <a:xfrm>
            <a:off x="1677986" y="4565589"/>
            <a:ext cx="6649802" cy="3749702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indent="-365759" algn="just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11" name="Google Shape;61;p10"/>
          <p:cNvSpPr txBox="1">
            <a:spLocks noGrp="1"/>
          </p:cNvSpPr>
          <p:nvPr>
            <p:ph type="body" sz="quarter" idx="14"/>
          </p:nvPr>
        </p:nvSpPr>
        <p:spPr>
          <a:xfrm>
            <a:off x="2420158" y="8372475"/>
            <a:ext cx="5907602" cy="24081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12" name="Google Shape;62;p10"/>
          <p:cNvSpPr txBox="1">
            <a:spLocks noGrp="1"/>
          </p:cNvSpPr>
          <p:nvPr>
            <p:ph type="body" sz="quarter" idx="15"/>
          </p:nvPr>
        </p:nvSpPr>
        <p:spPr>
          <a:xfrm>
            <a:off x="1677986" y="3754404"/>
            <a:ext cx="6649802" cy="4464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3000" b="1">
                <a:solidFill>
                  <a:srgbClr val="263843"/>
                </a:solidFill>
              </a:defRPr>
            </a:pPr>
            <a:endParaRPr/>
          </a:p>
        </p:txBody>
      </p:sp>
      <p:sp>
        <p:nvSpPr>
          <p:cNvPr id="113" name="Google Shape;63;p10"/>
          <p:cNvSpPr txBox="1">
            <a:spLocks noGrp="1"/>
          </p:cNvSpPr>
          <p:nvPr>
            <p:ph type="body" sz="quarter" idx="16"/>
          </p:nvPr>
        </p:nvSpPr>
        <p:spPr>
          <a:xfrm>
            <a:off x="16059497" y="11532027"/>
            <a:ext cx="6649801" cy="6696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marL="228600" indent="0" algn="just">
              <a:spcBef>
                <a:spcPts val="0"/>
              </a:spcBef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14" name="Google Shape;64;p10"/>
          <p:cNvSpPr txBox="1">
            <a:spLocks noGrp="1"/>
          </p:cNvSpPr>
          <p:nvPr>
            <p:ph type="body" sz="quarter" idx="17"/>
          </p:nvPr>
        </p:nvSpPr>
        <p:spPr>
          <a:xfrm>
            <a:off x="16059497" y="4565589"/>
            <a:ext cx="6649801" cy="3749702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indent="-365759" algn="just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15" name="Google Shape;65;p10"/>
          <p:cNvSpPr txBox="1">
            <a:spLocks noGrp="1"/>
          </p:cNvSpPr>
          <p:nvPr>
            <p:ph type="body" sz="quarter" idx="18"/>
          </p:nvPr>
        </p:nvSpPr>
        <p:spPr>
          <a:xfrm>
            <a:off x="16801669" y="8372475"/>
            <a:ext cx="5907601" cy="24081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16" name="Google Shape;66;p10"/>
          <p:cNvSpPr txBox="1">
            <a:spLocks noGrp="1"/>
          </p:cNvSpPr>
          <p:nvPr>
            <p:ph type="body" sz="quarter" idx="19"/>
          </p:nvPr>
        </p:nvSpPr>
        <p:spPr>
          <a:xfrm>
            <a:off x="16059497" y="3754404"/>
            <a:ext cx="6649801" cy="4464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3000" b="1">
                <a:solidFill>
                  <a:srgbClr val="263843"/>
                </a:solidFill>
              </a:defRPr>
            </a:pPr>
            <a:endParaRPr/>
          </a:p>
        </p:txBody>
      </p:sp>
      <p:sp>
        <p:nvSpPr>
          <p:cNvPr id="117" name="Google Shape;67;p10"/>
          <p:cNvSpPr txBox="1">
            <a:spLocks noGrp="1"/>
          </p:cNvSpPr>
          <p:nvPr>
            <p:ph type="body" sz="quarter" idx="20"/>
          </p:nvPr>
        </p:nvSpPr>
        <p:spPr>
          <a:xfrm>
            <a:off x="8868740" y="11532027"/>
            <a:ext cx="6649802" cy="669601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marL="228600" indent="0" algn="just">
              <a:spcBef>
                <a:spcPts val="0"/>
              </a:spcBef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18" name="Google Shape;68;p10"/>
          <p:cNvSpPr txBox="1">
            <a:spLocks noGrp="1"/>
          </p:cNvSpPr>
          <p:nvPr>
            <p:ph type="body" sz="quarter" idx="21"/>
          </p:nvPr>
        </p:nvSpPr>
        <p:spPr>
          <a:xfrm>
            <a:off x="8868740" y="4565589"/>
            <a:ext cx="6649802" cy="3749702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/>
          <a:p>
            <a:pPr indent="-365759" algn="just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19" name="Google Shape;69;p10"/>
          <p:cNvSpPr txBox="1">
            <a:spLocks noGrp="1"/>
          </p:cNvSpPr>
          <p:nvPr>
            <p:ph type="body" sz="quarter" idx="22"/>
          </p:nvPr>
        </p:nvSpPr>
        <p:spPr>
          <a:xfrm>
            <a:off x="9610913" y="8372475"/>
            <a:ext cx="5907601" cy="240810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65759">
              <a:spcBef>
                <a:spcPts val="0"/>
              </a:spcBef>
              <a:buSzPts val="2300"/>
              <a:defRPr sz="2300"/>
            </a:pPr>
            <a:endParaRPr/>
          </a:p>
        </p:txBody>
      </p:sp>
      <p:sp>
        <p:nvSpPr>
          <p:cNvPr id="120" name="Google Shape;70;p10"/>
          <p:cNvSpPr txBox="1">
            <a:spLocks noGrp="1"/>
          </p:cNvSpPr>
          <p:nvPr>
            <p:ph type="body" sz="quarter" idx="23"/>
          </p:nvPr>
        </p:nvSpPr>
        <p:spPr>
          <a:xfrm>
            <a:off x="8868740" y="3754404"/>
            <a:ext cx="6649802" cy="446400"/>
          </a:xfrm>
          <a:prstGeom prst="rect">
            <a:avLst/>
          </a:prstGeom>
        </p:spPr>
        <p:txBody>
          <a:bodyPr lIns="38100" tIns="38100" rIns="38100" bIns="38100" anchor="ctr">
            <a:normAutofit/>
          </a:bodyPr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3000" b="1">
                <a:solidFill>
                  <a:srgbClr val="263843"/>
                </a:solidFill>
              </a:defRPr>
            </a:pPr>
            <a:endParaRPr/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;p1" descr="Google Shape;8;p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709179" y="12017820"/>
            <a:ext cx="838226" cy="103778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441959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5462"/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441959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5462"/>
          </a:solidFill>
          <a:uFillTx/>
          <a:latin typeface="+mj-lt"/>
          <a:ea typeface="+mj-ea"/>
          <a:cs typeface="+mj-cs"/>
          <a:sym typeface="Arial"/>
        </a:defRPr>
      </a:lvl2pPr>
      <a:lvl3pPr marL="1371600" marR="0" indent="-44196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5462"/>
          </a:solidFill>
          <a:uFillTx/>
          <a:latin typeface="+mj-lt"/>
          <a:ea typeface="+mj-ea"/>
          <a:cs typeface="+mj-cs"/>
          <a:sym typeface="Arial"/>
        </a:defRPr>
      </a:lvl3pPr>
      <a:lvl4pPr marL="1828800" marR="0" indent="-44196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5462"/>
          </a:solidFill>
          <a:uFillTx/>
          <a:latin typeface="+mj-lt"/>
          <a:ea typeface="+mj-ea"/>
          <a:cs typeface="+mj-cs"/>
          <a:sym typeface="Arial"/>
        </a:defRPr>
      </a:lvl4pPr>
      <a:lvl5pPr marL="2286000" marR="0" indent="-44196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5462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44196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5462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44196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5462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441960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5462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441959" algn="l" defTabSz="914400" rtl="0" latinLnBrk="0">
        <a:lnSpc>
          <a:spcPct val="140000"/>
        </a:lnSpc>
        <a:spcBef>
          <a:spcPts val="2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5462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ysdig.com/blog/sysdig-and-falco-now-powered-by-ebpf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ysdig.com/blog/sysdig-and-falco-now-powered-by-ebpf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lcosecurity/falco/tree/dev/integrations/k8s-using-daemonset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ysdig.com/blog/sysdig-and-falco-now-powered-by-ebpf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lcosecurity/falco/tree/dev/integrations/k8s-using-daemonset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lcosecurity/falco/tree/dev/integrations/k8s-using-daemonset" TargetMode="External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sysdig.slack.com/messages/falco" TargetMode="External"/><Relationship Id="rId3" Type="http://schemas.openxmlformats.org/officeDocument/2006/relationships/hyperlink" Target="https://github.com/falcosecurity/falco/wiki" TargetMode="External"/><Relationship Id="rId7" Type="http://schemas.openxmlformats.org/officeDocument/2006/relationships/hyperlink" Target="http://slack.sysdig.com/" TargetMode="External"/><Relationship Id="rId2" Type="http://schemas.openxmlformats.org/officeDocument/2006/relationships/hyperlink" Target="https://github.com/falcosecurity/falco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alco.org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hub.docker.com/r/falcosecurity/falco/" TargetMode="External"/><Relationship Id="rId9" Type="http://schemas.openxmlformats.org/officeDocument/2006/relationships/hyperlink" Target="https://sysdig.com/blog/tag/falc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sysdig.com/blog/mitre-attck-framework-for-container-runtime-security-with-sysdig-falco/" TargetMode="External"/><Relationship Id="rId4" Type="http://schemas.openxmlformats.org/officeDocument/2006/relationships/hyperlink" Target="https://mitre-attack.github.io/attack-navigator/enterprise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"/><Relationship Id="rId3" Type="http://schemas.openxmlformats.org/officeDocument/2006/relationships/image" Target="../media/image34.tif"/><Relationship Id="rId7" Type="http://schemas.openxmlformats.org/officeDocument/2006/relationships/image" Target="../media/image38.t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"/><Relationship Id="rId5" Type="http://schemas.openxmlformats.org/officeDocument/2006/relationships/image" Target="../media/image36.tif"/><Relationship Id="rId10" Type="http://schemas.openxmlformats.org/officeDocument/2006/relationships/image" Target="../media/image41.tif"/><Relationship Id="rId4" Type="http://schemas.openxmlformats.org/officeDocument/2006/relationships/image" Target="../media/image35.tif"/><Relationship Id="rId9" Type="http://schemas.openxmlformats.org/officeDocument/2006/relationships/image" Target="../media/image40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lco.org/docs/installati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238;p23"/>
          <p:cNvSpPr txBox="1">
            <a:spLocks noGrp="1"/>
          </p:cNvSpPr>
          <p:nvPr>
            <p:ph type="ctrTitle"/>
          </p:nvPr>
        </p:nvSpPr>
        <p:spPr>
          <a:xfrm>
            <a:off x="6715125" y="3873500"/>
            <a:ext cx="16288612" cy="3819601"/>
          </a:xfrm>
          <a:prstGeom prst="rect">
            <a:avLst/>
          </a:prstGeom>
        </p:spPr>
        <p:txBody>
          <a:bodyPr/>
          <a:lstStyle/>
          <a:p>
            <a:r>
              <a:t>Container Security</a:t>
            </a:r>
            <a:br/>
            <a:r>
              <a:t>with Falco</a:t>
            </a:r>
          </a:p>
        </p:txBody>
      </p:sp>
      <p:sp>
        <p:nvSpPr>
          <p:cNvPr id="396" name="Google Shape;239;p23"/>
          <p:cNvSpPr txBox="1">
            <a:spLocks noGrp="1"/>
          </p:cNvSpPr>
          <p:nvPr>
            <p:ph type="subTitle" sz="quarter" idx="1"/>
          </p:nvPr>
        </p:nvSpPr>
        <p:spPr>
          <a:xfrm>
            <a:off x="6715125" y="10515600"/>
            <a:ext cx="11308853" cy="925513"/>
          </a:xfrm>
          <a:prstGeom prst="rect">
            <a:avLst/>
          </a:prstGeom>
        </p:spPr>
        <p:txBody>
          <a:bodyPr anchor="t"/>
          <a:lstStyle/>
          <a:p>
            <a:pPr marL="0">
              <a:lnSpc>
                <a:spcPct val="140000"/>
              </a:lnSpc>
              <a:spcBef>
                <a:spcPts val="0"/>
              </a:spcBef>
              <a:defRPr sz="3500" b="0"/>
            </a:pPr>
            <a:r>
              <a:rPr lang="en-US" b="1" dirty="0"/>
              <a:t>Sam Gabrail</a:t>
            </a:r>
            <a:r>
              <a:rPr dirty="0"/>
              <a:t>, Senior </a:t>
            </a:r>
            <a:r>
              <a:rPr lang="en-US" dirty="0"/>
              <a:t>Sales </a:t>
            </a:r>
            <a:r>
              <a:rPr dirty="0"/>
              <a:t>Engineer at </a:t>
            </a:r>
            <a:r>
              <a:rPr b="1" dirty="0"/>
              <a:t>Sysdig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Single host </a:t>
            </a:r>
          </a:p>
        </p:txBody>
      </p:sp>
      <p:sp>
        <p:nvSpPr>
          <p:cNvPr id="493" name="Line"/>
          <p:cNvSpPr/>
          <p:nvPr/>
        </p:nvSpPr>
        <p:spPr>
          <a:xfrm>
            <a:off x="2479630" y="10131338"/>
            <a:ext cx="1772328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494" name="Kernel"/>
          <p:cNvSpPr txBox="1">
            <a:spLocks noGrp="1"/>
          </p:cNvSpPr>
          <p:nvPr>
            <p:ph type="body" sz="quarter" idx="4294967295"/>
          </p:nvPr>
        </p:nvSpPr>
        <p:spPr>
          <a:xfrm>
            <a:off x="2501012" y="10368984"/>
            <a:ext cx="6806912" cy="615301"/>
          </a:xfrm>
          <a:prstGeom prst="rect">
            <a:avLst/>
          </a:prstGeom>
        </p:spPr>
        <p:txBody>
          <a:bodyPr lIns="38100" tIns="38100" rIns="38100" bIns="38100">
            <a:normAutofit fontScale="92500" lnSpcReduction="20000"/>
          </a:bodyPr>
          <a:lstStyle>
            <a:lvl1pPr marL="0" indent="0" algn="just">
              <a:spcBef>
                <a:spcPts val="0"/>
              </a:spcBef>
              <a:buClrTx/>
              <a:buSzTx/>
              <a:buFontTx/>
              <a:buNone/>
              <a:defRPr sz="3500"/>
            </a:lvl1pPr>
          </a:lstStyle>
          <a:p>
            <a:r>
              <a:t>Kernel</a:t>
            </a:r>
          </a:p>
        </p:txBody>
      </p:sp>
      <p:sp>
        <p:nvSpPr>
          <p:cNvPr id="495" name="Userspace"/>
          <p:cNvSpPr txBox="1"/>
          <p:nvPr/>
        </p:nvSpPr>
        <p:spPr>
          <a:xfrm>
            <a:off x="2491718" y="9401668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Userspace</a:t>
            </a:r>
          </a:p>
        </p:txBody>
      </p:sp>
      <p:sp>
        <p:nvSpPr>
          <p:cNvPr id="496" name="nginx…"/>
          <p:cNvSpPr/>
          <p:nvPr/>
        </p:nvSpPr>
        <p:spPr>
          <a:xfrm>
            <a:off x="14847473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nginx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497" name="mongo…"/>
          <p:cNvSpPr/>
          <p:nvPr/>
        </p:nvSpPr>
        <p:spPr>
          <a:xfrm>
            <a:off x="17430557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mongo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498" name="Java Virtual Machine"/>
          <p:cNvSpPr/>
          <p:nvPr/>
        </p:nvSpPr>
        <p:spPr>
          <a:xfrm>
            <a:off x="12213587" y="8961389"/>
            <a:ext cx="2454485" cy="5899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500">
                <a:solidFill>
                  <a:srgbClr val="3F5462"/>
                </a:solidFill>
              </a:defRPr>
            </a:lvl1pPr>
          </a:lstStyle>
          <a:p>
            <a:r>
              <a:t>Java Virtual Machine</a:t>
            </a:r>
          </a:p>
        </p:txBody>
      </p:sp>
      <p:sp>
        <p:nvSpPr>
          <p:cNvPr id="499" name="POSIX interface"/>
          <p:cNvSpPr/>
          <p:nvPr/>
        </p:nvSpPr>
        <p:spPr>
          <a:xfrm>
            <a:off x="12368458" y="9942732"/>
            <a:ext cx="7014168" cy="37721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2000">
                <a:solidFill>
                  <a:srgbClr val="3F5462"/>
                </a:solidFill>
              </a:defRPr>
            </a:lvl1pPr>
          </a:lstStyle>
          <a:p>
            <a:r>
              <a:t>POSIX interface</a:t>
            </a:r>
          </a:p>
        </p:txBody>
      </p:sp>
      <p:sp>
        <p:nvSpPr>
          <p:cNvPr id="500" name="Line"/>
          <p:cNvSpPr/>
          <p:nvPr/>
        </p:nvSpPr>
        <p:spPr>
          <a:xfrm>
            <a:off x="18657799" y="9529178"/>
            <a:ext cx="1" cy="398382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01" name="Line"/>
          <p:cNvSpPr/>
          <p:nvPr/>
        </p:nvSpPr>
        <p:spPr>
          <a:xfrm>
            <a:off x="13466228" y="9546112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02" name="Line"/>
          <p:cNvSpPr/>
          <p:nvPr/>
        </p:nvSpPr>
        <p:spPr>
          <a:xfrm>
            <a:off x="16049314" y="9529179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03" name="cassandra"/>
          <p:cNvSpPr/>
          <p:nvPr/>
        </p:nvSpPr>
        <p:spPr>
          <a:xfrm>
            <a:off x="12213587" y="7102769"/>
            <a:ext cx="2454485" cy="1861555"/>
          </a:xfrm>
          <a:prstGeom prst="roundRect">
            <a:avLst>
              <a:gd name="adj" fmla="val 15844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cassandra</a:t>
            </a:r>
          </a:p>
        </p:txBody>
      </p:sp>
      <p:sp>
        <p:nvSpPr>
          <p:cNvPr id="504" name="Bare-metal or Virtual Machine"/>
          <p:cNvSpPr txBox="1"/>
          <p:nvPr/>
        </p:nvSpPr>
        <p:spPr>
          <a:xfrm>
            <a:off x="1715607" y="3009392"/>
            <a:ext cx="18131428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Bare-metal or Virtual Machine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BPF">
            <a:extLst>
              <a:ext uri="{FF2B5EF4-FFF2-40B4-BE49-F238E27FC236}">
                <a16:creationId xmlns:a16="http://schemas.microsoft.com/office/drawing/2014/main" id="{2EF72BC0-9E3C-7E43-9DD0-03129799FF54}"/>
              </a:ext>
            </a:extLst>
          </p:cNvPr>
          <p:cNvSpPr/>
          <p:nvPr/>
        </p:nvSpPr>
        <p:spPr>
          <a:xfrm>
            <a:off x="7133046" y="10355123"/>
            <a:ext cx="3062022" cy="872337"/>
          </a:xfrm>
          <a:prstGeom prst="roundRect">
            <a:avLst>
              <a:gd name="adj" fmla="val 2183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rPr sz="2400" dirty="0" err="1"/>
              <a:t>eBPF</a:t>
            </a:r>
            <a:r>
              <a:rPr lang="en-US" sz="2400" dirty="0"/>
              <a:t> or Kernel Module</a:t>
            </a:r>
            <a:endParaRPr sz="2400" dirty="0"/>
          </a:p>
        </p:txBody>
      </p:sp>
      <p:sp>
        <p:nvSpPr>
          <p:cNvPr id="507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Kernel Instrumentation</a:t>
            </a:r>
          </a:p>
        </p:txBody>
      </p:sp>
      <p:sp>
        <p:nvSpPr>
          <p:cNvPr id="508" name="Line"/>
          <p:cNvSpPr/>
          <p:nvPr/>
        </p:nvSpPr>
        <p:spPr>
          <a:xfrm>
            <a:off x="2479630" y="10131338"/>
            <a:ext cx="1772328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09" name="Kernel"/>
          <p:cNvSpPr txBox="1">
            <a:spLocks noGrp="1"/>
          </p:cNvSpPr>
          <p:nvPr>
            <p:ph type="body" sz="quarter" idx="4294967295"/>
          </p:nvPr>
        </p:nvSpPr>
        <p:spPr>
          <a:xfrm>
            <a:off x="2591347" y="10222227"/>
            <a:ext cx="6806912" cy="615301"/>
          </a:xfrm>
          <a:prstGeom prst="rect">
            <a:avLst/>
          </a:prstGeom>
        </p:spPr>
        <p:txBody>
          <a:bodyPr lIns="38100" tIns="38100" rIns="38100" bIns="38100">
            <a:normAutofit fontScale="92500" lnSpcReduction="20000"/>
          </a:bodyPr>
          <a:lstStyle>
            <a:lvl1pPr marL="0" indent="0" algn="just">
              <a:spcBef>
                <a:spcPts val="0"/>
              </a:spcBef>
              <a:buClrTx/>
              <a:buSzTx/>
              <a:buFontTx/>
              <a:buNone/>
              <a:defRPr sz="3500"/>
            </a:lvl1pPr>
          </a:lstStyle>
          <a:p>
            <a:r>
              <a:t>Kernel</a:t>
            </a:r>
          </a:p>
        </p:txBody>
      </p:sp>
      <p:sp>
        <p:nvSpPr>
          <p:cNvPr id="510" name="Userspace"/>
          <p:cNvSpPr txBox="1"/>
          <p:nvPr/>
        </p:nvSpPr>
        <p:spPr>
          <a:xfrm>
            <a:off x="2491718" y="9400498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Userspace</a:t>
            </a:r>
          </a:p>
        </p:txBody>
      </p:sp>
      <p:sp>
        <p:nvSpPr>
          <p:cNvPr id="511" name="Host"/>
          <p:cNvSpPr txBox="1"/>
          <p:nvPr/>
        </p:nvSpPr>
        <p:spPr>
          <a:xfrm>
            <a:off x="13424093" y="11024628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512" name="nginx…"/>
          <p:cNvSpPr/>
          <p:nvPr/>
        </p:nvSpPr>
        <p:spPr>
          <a:xfrm>
            <a:off x="14847473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nginx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513" name="myapp…"/>
          <p:cNvSpPr/>
          <p:nvPr/>
        </p:nvSpPr>
        <p:spPr>
          <a:xfrm>
            <a:off x="17430557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myapp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514" name="JVM"/>
          <p:cNvSpPr/>
          <p:nvPr/>
        </p:nvSpPr>
        <p:spPr>
          <a:xfrm>
            <a:off x="12213587" y="8961389"/>
            <a:ext cx="2454485" cy="5899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JVM</a:t>
            </a:r>
          </a:p>
        </p:txBody>
      </p:sp>
      <p:sp>
        <p:nvSpPr>
          <p:cNvPr id="515" name="Rectangle"/>
          <p:cNvSpPr/>
          <p:nvPr/>
        </p:nvSpPr>
        <p:spPr>
          <a:xfrm>
            <a:off x="12368458" y="9942732"/>
            <a:ext cx="7014168" cy="37721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 algn="ctr">
              <a:lnSpc>
                <a:spcPct val="140000"/>
              </a:lnSpc>
              <a:defRPr sz="2000">
                <a:solidFill>
                  <a:srgbClr val="3F5462"/>
                </a:solidFill>
              </a:defRPr>
            </a:pPr>
            <a:endParaRPr/>
          </a:p>
        </p:txBody>
      </p:sp>
      <p:sp>
        <p:nvSpPr>
          <p:cNvPr id="516" name="Oval"/>
          <p:cNvSpPr/>
          <p:nvPr/>
        </p:nvSpPr>
        <p:spPr>
          <a:xfrm>
            <a:off x="18526259" y="100068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517" name="Connection Line"/>
          <p:cNvCxnSpPr>
            <a:cxnSpLocks/>
            <a:stCxn id="516" idx="0"/>
          </p:cNvCxnSpPr>
          <p:nvPr/>
        </p:nvCxnSpPr>
        <p:spPr>
          <a:xfrm flipH="1">
            <a:off x="9568214" y="10131338"/>
            <a:ext cx="9089588" cy="785157"/>
          </a:xfrm>
          <a:prstGeom prst="straightConnector1">
            <a:avLst/>
          </a:prstGeom>
          <a:ln w="25400">
            <a:solidFill>
              <a:srgbClr val="535353"/>
            </a:solidFill>
            <a:tailEnd type="triangle"/>
          </a:ln>
        </p:spPr>
      </p:cxnSp>
      <p:sp>
        <p:nvSpPr>
          <p:cNvPr id="519" name="Line"/>
          <p:cNvSpPr/>
          <p:nvPr/>
        </p:nvSpPr>
        <p:spPr>
          <a:xfrm>
            <a:off x="18657799" y="9529178"/>
            <a:ext cx="1" cy="398382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20" name="Line"/>
          <p:cNvSpPr/>
          <p:nvPr/>
        </p:nvSpPr>
        <p:spPr>
          <a:xfrm>
            <a:off x="13466228" y="9546112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21" name="Line"/>
          <p:cNvSpPr/>
          <p:nvPr/>
        </p:nvSpPr>
        <p:spPr>
          <a:xfrm>
            <a:off x="16049314" y="9529179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22" name="cassandra"/>
          <p:cNvSpPr/>
          <p:nvPr/>
        </p:nvSpPr>
        <p:spPr>
          <a:xfrm>
            <a:off x="12213587" y="7102769"/>
            <a:ext cx="2454485" cy="1861555"/>
          </a:xfrm>
          <a:prstGeom prst="roundRect">
            <a:avLst>
              <a:gd name="adj" fmla="val 15844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cassandra</a:t>
            </a:r>
          </a:p>
        </p:txBody>
      </p:sp>
      <p:sp>
        <p:nvSpPr>
          <p:cNvPr id="523" name="Programs and Containers System Calls"/>
          <p:cNvSpPr txBox="1"/>
          <p:nvPr/>
        </p:nvSpPr>
        <p:spPr>
          <a:xfrm>
            <a:off x="1715607" y="3009392"/>
            <a:ext cx="18131428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Programs and Containers System Calls</a:t>
            </a:r>
          </a:p>
        </p:txBody>
      </p:sp>
      <p:sp>
        <p:nvSpPr>
          <p:cNvPr id="525" name="tracepoint"/>
          <p:cNvSpPr/>
          <p:nvPr/>
        </p:nvSpPr>
        <p:spPr>
          <a:xfrm>
            <a:off x="17295307" y="10118638"/>
            <a:ext cx="2724988" cy="739035"/>
          </a:xfrm>
          <a:prstGeom prst="roundRect">
            <a:avLst>
              <a:gd name="adj" fmla="val 25689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000" b="1">
                <a:solidFill>
                  <a:srgbClr val="EA662B"/>
                </a:solidFill>
              </a:defRPr>
            </a:lvl1pPr>
          </a:lstStyle>
          <a:p>
            <a:r>
              <a:t>tracepoint</a:t>
            </a:r>
          </a:p>
        </p:txBody>
      </p:sp>
      <p:sp>
        <p:nvSpPr>
          <p:cNvPr id="526" name="Oval"/>
          <p:cNvSpPr/>
          <p:nvPr/>
        </p:nvSpPr>
        <p:spPr>
          <a:xfrm>
            <a:off x="15917774" y="10006858"/>
            <a:ext cx="263083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27" name="Oval"/>
          <p:cNvSpPr/>
          <p:nvPr/>
        </p:nvSpPr>
        <p:spPr>
          <a:xfrm>
            <a:off x="13334686" y="100068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528" name="Connection Line"/>
          <p:cNvCxnSpPr>
            <a:cxnSpLocks/>
            <a:endCxn id="527" idx="0"/>
          </p:cNvCxnSpPr>
          <p:nvPr/>
        </p:nvCxnSpPr>
        <p:spPr>
          <a:xfrm flipV="1">
            <a:off x="9568214" y="10131338"/>
            <a:ext cx="3898015" cy="785157"/>
          </a:xfrm>
          <a:prstGeom prst="straightConnector1">
            <a:avLst/>
          </a:prstGeom>
          <a:ln w="25400">
            <a:solidFill>
              <a:srgbClr val="535353"/>
            </a:solidFill>
            <a:miter lim="400000"/>
            <a:headEnd type="triangle"/>
          </a:ln>
        </p:spPr>
      </p:cxnSp>
      <p:cxnSp>
        <p:nvCxnSpPr>
          <p:cNvPr id="529" name="Connection Line"/>
          <p:cNvCxnSpPr>
            <a:cxnSpLocks/>
            <a:endCxn id="526" idx="0"/>
          </p:cNvCxnSpPr>
          <p:nvPr/>
        </p:nvCxnSpPr>
        <p:spPr>
          <a:xfrm flipV="1">
            <a:off x="9568214" y="10131338"/>
            <a:ext cx="6481102" cy="785157"/>
          </a:xfrm>
          <a:prstGeom prst="straightConnector1">
            <a:avLst/>
          </a:prstGeom>
          <a:ln w="25400">
            <a:solidFill>
              <a:srgbClr val="535353"/>
            </a:solidFill>
            <a:headEnd type="triangle"/>
          </a:ln>
        </p:spPr>
      </p:cxnSp>
      <p:sp>
        <p:nvSpPr>
          <p:cNvPr id="530" name="system call"/>
          <p:cNvSpPr/>
          <p:nvPr/>
        </p:nvSpPr>
        <p:spPr>
          <a:xfrm>
            <a:off x="11600204" y="11156219"/>
            <a:ext cx="2724988" cy="739035"/>
          </a:xfrm>
          <a:prstGeom prst="roundRect">
            <a:avLst>
              <a:gd name="adj" fmla="val 25689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2000" b="1">
                <a:solidFill>
                  <a:srgbClr val="EA662B"/>
                </a:solidFill>
              </a:defRPr>
            </a:lvl1pPr>
          </a:lstStyle>
          <a:p>
            <a:r>
              <a:t>system call</a:t>
            </a:r>
          </a:p>
        </p:txBody>
      </p:sp>
      <p:sp>
        <p:nvSpPr>
          <p:cNvPr id="27" name="Falco">
            <a:extLst>
              <a:ext uri="{FF2B5EF4-FFF2-40B4-BE49-F238E27FC236}">
                <a16:creationId xmlns:a16="http://schemas.microsoft.com/office/drawing/2014/main" id="{D29C4AB4-892B-7744-AD78-310C0F30BEA4}"/>
              </a:ext>
            </a:extLst>
          </p:cNvPr>
          <p:cNvSpPr/>
          <p:nvPr/>
        </p:nvSpPr>
        <p:spPr>
          <a:xfrm>
            <a:off x="6792949" y="6150980"/>
            <a:ext cx="3742216" cy="5255992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500" b="1">
                <a:solidFill>
                  <a:srgbClr val="3F5462"/>
                </a:solidFill>
              </a:defRPr>
            </a:lvl1pPr>
          </a:lstStyle>
          <a:p>
            <a:r>
              <a:t>Falco</a:t>
            </a:r>
          </a:p>
        </p:txBody>
      </p:sp>
      <p:sp>
        <p:nvSpPr>
          <p:cNvPr id="28" name="Filtering">
            <a:extLst>
              <a:ext uri="{FF2B5EF4-FFF2-40B4-BE49-F238E27FC236}">
                <a16:creationId xmlns:a16="http://schemas.microsoft.com/office/drawing/2014/main" id="{99584218-8BD5-2A4F-9BF6-98B9E470AB4F}"/>
              </a:ext>
            </a:extLst>
          </p:cNvPr>
          <p:cNvSpPr/>
          <p:nvPr/>
        </p:nvSpPr>
        <p:spPr>
          <a:xfrm>
            <a:off x="6864092" y="7802374"/>
            <a:ext cx="3599931" cy="679163"/>
          </a:xfrm>
          <a:prstGeom prst="roundRect">
            <a:avLst>
              <a:gd name="adj" fmla="val 4570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rPr dirty="0"/>
              <a:t>Filtering</a:t>
            </a:r>
          </a:p>
        </p:txBody>
      </p:sp>
      <p:sp>
        <p:nvSpPr>
          <p:cNvPr id="29" name="Rule engine">
            <a:extLst>
              <a:ext uri="{FF2B5EF4-FFF2-40B4-BE49-F238E27FC236}">
                <a16:creationId xmlns:a16="http://schemas.microsoft.com/office/drawing/2014/main" id="{1020044A-A0A9-9340-9221-A50D1CED5E5A}"/>
              </a:ext>
            </a:extLst>
          </p:cNvPr>
          <p:cNvSpPr/>
          <p:nvPr/>
        </p:nvSpPr>
        <p:spPr>
          <a:xfrm>
            <a:off x="6864092" y="6922595"/>
            <a:ext cx="3599931" cy="739035"/>
          </a:xfrm>
          <a:prstGeom prst="roundRect">
            <a:avLst>
              <a:gd name="adj" fmla="val 3249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t>Rule engine</a:t>
            </a:r>
          </a:p>
        </p:txBody>
      </p:sp>
      <p:sp>
        <p:nvSpPr>
          <p:cNvPr id="30" name="Falco Ruleset">
            <a:extLst>
              <a:ext uri="{FF2B5EF4-FFF2-40B4-BE49-F238E27FC236}">
                <a16:creationId xmlns:a16="http://schemas.microsoft.com/office/drawing/2014/main" id="{1E0B5530-2C90-6F4D-A7B8-55BDB341435A}"/>
              </a:ext>
            </a:extLst>
          </p:cNvPr>
          <p:cNvSpPr/>
          <p:nvPr/>
        </p:nvSpPr>
        <p:spPr>
          <a:xfrm>
            <a:off x="9066919" y="7311996"/>
            <a:ext cx="1270103" cy="601102"/>
          </a:xfrm>
          <a:prstGeom prst="roundRect">
            <a:avLst>
              <a:gd name="adj" fmla="val 1732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200">
                <a:solidFill>
                  <a:srgbClr val="3F5462"/>
                </a:solidFill>
              </a:defRPr>
            </a:lvl1pPr>
          </a:lstStyle>
          <a:p>
            <a:r>
              <a:t>Falco Ruleset</a:t>
            </a:r>
          </a:p>
        </p:txBody>
      </p:sp>
      <p:sp>
        <p:nvSpPr>
          <p:cNvPr id="31" name="Connection Line">
            <a:extLst>
              <a:ext uri="{FF2B5EF4-FFF2-40B4-BE49-F238E27FC236}">
                <a16:creationId xmlns:a16="http://schemas.microsoft.com/office/drawing/2014/main" id="{0811BFEB-95B9-9A40-86EB-65E56152EB2B}"/>
              </a:ext>
            </a:extLst>
          </p:cNvPr>
          <p:cNvSpPr/>
          <p:nvPr/>
        </p:nvSpPr>
        <p:spPr>
          <a:xfrm>
            <a:off x="7247625" y="7674280"/>
            <a:ext cx="375021" cy="2645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5" h="21600" extrusionOk="0">
                <a:moveTo>
                  <a:pt x="16355" y="21600"/>
                </a:moveTo>
                <a:cubicBezTo>
                  <a:pt x="-3331" y="15305"/>
                  <a:pt x="-5245" y="8105"/>
                  <a:pt x="10612" y="0"/>
                </a:cubicBezTo>
              </a:path>
            </a:pathLst>
          </a:custGeom>
          <a:ln w="25400">
            <a:solidFill>
              <a:srgbClr val="535353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2" name="…">
            <a:extLst>
              <a:ext uri="{FF2B5EF4-FFF2-40B4-BE49-F238E27FC236}">
                <a16:creationId xmlns:a16="http://schemas.microsoft.com/office/drawing/2014/main" id="{010F7E4A-BA46-D543-AD6C-63949E074213}"/>
              </a:ext>
            </a:extLst>
          </p:cNvPr>
          <p:cNvSpPr/>
          <p:nvPr/>
        </p:nvSpPr>
        <p:spPr>
          <a:xfrm>
            <a:off x="9301068" y="8607854"/>
            <a:ext cx="1152192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33" name="…">
            <a:extLst>
              <a:ext uri="{FF2B5EF4-FFF2-40B4-BE49-F238E27FC236}">
                <a16:creationId xmlns:a16="http://schemas.microsoft.com/office/drawing/2014/main" id="{FFEAB425-8A13-5645-9D78-AC3610C3FE4E}"/>
              </a:ext>
            </a:extLst>
          </p:cNvPr>
          <p:cNvSpPr/>
          <p:nvPr/>
        </p:nvSpPr>
        <p:spPr>
          <a:xfrm>
            <a:off x="8087961" y="8607854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34" name="System…">
            <a:extLst>
              <a:ext uri="{FF2B5EF4-FFF2-40B4-BE49-F238E27FC236}">
                <a16:creationId xmlns:a16="http://schemas.microsoft.com/office/drawing/2014/main" id="{94F4194D-2E6B-644B-A9DC-BBCDF05DEC4A}"/>
              </a:ext>
            </a:extLst>
          </p:cNvPr>
          <p:cNvSpPr/>
          <p:nvPr/>
        </p:nvSpPr>
        <p:spPr>
          <a:xfrm>
            <a:off x="6895373" y="8607854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3F5462"/>
                </a:solidFill>
              </a:defRPr>
            </a:pPr>
            <a:r>
              <a:t>System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call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Collector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ysdig"/>
          <p:cNvSpPr/>
          <p:nvPr/>
        </p:nvSpPr>
        <p:spPr>
          <a:xfrm>
            <a:off x="7697106" y="6276183"/>
            <a:ext cx="3742216" cy="5255992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500" b="1">
                <a:solidFill>
                  <a:srgbClr val="3F5462"/>
                </a:solidFill>
              </a:defRPr>
            </a:lvl1pPr>
          </a:lstStyle>
          <a:p>
            <a:r>
              <a:t>Sysdig</a:t>
            </a:r>
          </a:p>
        </p:txBody>
      </p:sp>
      <p:sp>
        <p:nvSpPr>
          <p:cNvPr id="533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User Space Filtering</a:t>
            </a:r>
          </a:p>
        </p:txBody>
      </p:sp>
      <p:sp>
        <p:nvSpPr>
          <p:cNvPr id="534" name="Line"/>
          <p:cNvSpPr/>
          <p:nvPr/>
        </p:nvSpPr>
        <p:spPr>
          <a:xfrm>
            <a:off x="2479630" y="10131338"/>
            <a:ext cx="1772328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35" name="Kernel"/>
          <p:cNvSpPr txBox="1">
            <a:spLocks noGrp="1"/>
          </p:cNvSpPr>
          <p:nvPr>
            <p:ph type="body" sz="quarter" idx="4294967295"/>
          </p:nvPr>
        </p:nvSpPr>
        <p:spPr>
          <a:xfrm>
            <a:off x="2475612" y="10221479"/>
            <a:ext cx="6806912" cy="615301"/>
          </a:xfrm>
          <a:prstGeom prst="rect">
            <a:avLst/>
          </a:prstGeom>
        </p:spPr>
        <p:txBody>
          <a:bodyPr lIns="38100" tIns="38100" rIns="38100" bIns="38100">
            <a:normAutofit fontScale="92500" lnSpcReduction="20000"/>
          </a:bodyPr>
          <a:lstStyle>
            <a:lvl1pPr marL="0" indent="0" algn="just">
              <a:spcBef>
                <a:spcPts val="0"/>
              </a:spcBef>
              <a:buClrTx/>
              <a:buSzTx/>
              <a:buFontTx/>
              <a:buNone/>
              <a:defRPr sz="3500"/>
            </a:lvl1pPr>
          </a:lstStyle>
          <a:p>
            <a:r>
              <a:t>Kernel</a:t>
            </a:r>
          </a:p>
        </p:txBody>
      </p:sp>
      <p:sp>
        <p:nvSpPr>
          <p:cNvPr id="536" name="Userspace"/>
          <p:cNvSpPr txBox="1"/>
          <p:nvPr/>
        </p:nvSpPr>
        <p:spPr>
          <a:xfrm>
            <a:off x="2491718" y="9400498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Userspace</a:t>
            </a:r>
          </a:p>
        </p:txBody>
      </p:sp>
      <p:sp>
        <p:nvSpPr>
          <p:cNvPr id="537" name="Host"/>
          <p:cNvSpPr txBox="1"/>
          <p:nvPr/>
        </p:nvSpPr>
        <p:spPr>
          <a:xfrm>
            <a:off x="13424093" y="11024628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538" name="nginx…"/>
          <p:cNvSpPr/>
          <p:nvPr/>
        </p:nvSpPr>
        <p:spPr>
          <a:xfrm>
            <a:off x="14847473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nginx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539" name="myapp…"/>
          <p:cNvSpPr/>
          <p:nvPr/>
        </p:nvSpPr>
        <p:spPr>
          <a:xfrm>
            <a:off x="17430557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myapp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540" name="JVM"/>
          <p:cNvSpPr/>
          <p:nvPr/>
        </p:nvSpPr>
        <p:spPr>
          <a:xfrm>
            <a:off x="12213587" y="8961389"/>
            <a:ext cx="2454485" cy="5899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JVM</a:t>
            </a:r>
          </a:p>
        </p:txBody>
      </p:sp>
      <p:sp>
        <p:nvSpPr>
          <p:cNvPr id="541" name="Rectangle"/>
          <p:cNvSpPr/>
          <p:nvPr/>
        </p:nvSpPr>
        <p:spPr>
          <a:xfrm>
            <a:off x="12368458" y="9942732"/>
            <a:ext cx="7014168" cy="37721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 algn="ctr">
              <a:lnSpc>
                <a:spcPct val="140000"/>
              </a:lnSpc>
              <a:defRPr sz="2000">
                <a:solidFill>
                  <a:srgbClr val="3F5462"/>
                </a:solidFill>
              </a:defRPr>
            </a:pPr>
            <a:endParaRPr/>
          </a:p>
        </p:txBody>
      </p:sp>
      <p:sp>
        <p:nvSpPr>
          <p:cNvPr id="542" name="Oval"/>
          <p:cNvSpPr/>
          <p:nvPr/>
        </p:nvSpPr>
        <p:spPr>
          <a:xfrm>
            <a:off x="18526259" y="100068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543" name="Connection Line"/>
          <p:cNvCxnSpPr>
            <a:stCxn id="542" idx="0"/>
            <a:endCxn id="544" idx="0"/>
          </p:cNvCxnSpPr>
          <p:nvPr/>
        </p:nvCxnSpPr>
        <p:spPr>
          <a:xfrm flipH="1">
            <a:off x="9568214" y="10131338"/>
            <a:ext cx="9089588" cy="785157"/>
          </a:xfrm>
          <a:prstGeom prst="straightConnector1">
            <a:avLst/>
          </a:prstGeom>
          <a:ln w="25400">
            <a:solidFill>
              <a:srgbClr val="535353"/>
            </a:solidFill>
            <a:tailEnd type="triangle"/>
          </a:ln>
        </p:spPr>
      </p:cxnSp>
      <p:sp>
        <p:nvSpPr>
          <p:cNvPr id="544" name="Linux Kernel Module"/>
          <p:cNvSpPr/>
          <p:nvPr/>
        </p:nvSpPr>
        <p:spPr>
          <a:xfrm>
            <a:off x="8037203" y="10480326"/>
            <a:ext cx="3062022" cy="872337"/>
          </a:xfrm>
          <a:prstGeom prst="roundRect">
            <a:avLst>
              <a:gd name="adj" fmla="val 2183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2400">
                <a:solidFill>
                  <a:srgbClr val="3F5462"/>
                </a:solidFill>
              </a:defRPr>
            </a:lvl1pPr>
          </a:lstStyle>
          <a:p>
            <a:r>
              <a:t>Linux Kernel Module</a:t>
            </a:r>
          </a:p>
        </p:txBody>
      </p:sp>
      <p:sp>
        <p:nvSpPr>
          <p:cNvPr id="545" name="Line"/>
          <p:cNvSpPr/>
          <p:nvPr/>
        </p:nvSpPr>
        <p:spPr>
          <a:xfrm>
            <a:off x="18657799" y="9529178"/>
            <a:ext cx="1" cy="398382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46" name="Line"/>
          <p:cNvSpPr/>
          <p:nvPr/>
        </p:nvSpPr>
        <p:spPr>
          <a:xfrm>
            <a:off x="13466228" y="9546112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47" name="Line"/>
          <p:cNvSpPr/>
          <p:nvPr/>
        </p:nvSpPr>
        <p:spPr>
          <a:xfrm>
            <a:off x="16049314" y="9529179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48" name="cassandra"/>
          <p:cNvSpPr/>
          <p:nvPr/>
        </p:nvSpPr>
        <p:spPr>
          <a:xfrm>
            <a:off x="12213587" y="7102769"/>
            <a:ext cx="2454485" cy="1861555"/>
          </a:xfrm>
          <a:prstGeom prst="roundRect">
            <a:avLst>
              <a:gd name="adj" fmla="val 15844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cassandra</a:t>
            </a:r>
          </a:p>
        </p:txBody>
      </p:sp>
      <p:sp>
        <p:nvSpPr>
          <p:cNvPr id="549" name="…"/>
          <p:cNvSpPr/>
          <p:nvPr/>
        </p:nvSpPr>
        <p:spPr>
          <a:xfrm>
            <a:off x="10205225" y="8733057"/>
            <a:ext cx="1152192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550" name="System…"/>
          <p:cNvSpPr/>
          <p:nvPr/>
        </p:nvSpPr>
        <p:spPr>
          <a:xfrm>
            <a:off x="7799530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3F5462"/>
                </a:solidFill>
              </a:defRPr>
            </a:pPr>
            <a:r>
              <a:t>System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call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Collector</a:t>
            </a:r>
          </a:p>
        </p:txBody>
      </p:sp>
      <p:cxnSp>
        <p:nvCxnSpPr>
          <p:cNvPr id="551" name="Connection Line"/>
          <p:cNvCxnSpPr>
            <a:stCxn id="544" idx="0"/>
            <a:endCxn id="550" idx="0"/>
          </p:cNvCxnSpPr>
          <p:nvPr/>
        </p:nvCxnSpPr>
        <p:spPr>
          <a:xfrm flipH="1" flipV="1">
            <a:off x="8375626" y="9256339"/>
            <a:ext cx="1192589" cy="1660156"/>
          </a:xfrm>
          <a:prstGeom prst="straightConnector1">
            <a:avLst/>
          </a:prstGeom>
          <a:ln w="25400">
            <a:solidFill>
              <a:srgbClr val="53535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52" name="Complex filtering engine"/>
          <p:cNvSpPr txBox="1"/>
          <p:nvPr/>
        </p:nvSpPr>
        <p:spPr>
          <a:xfrm>
            <a:off x="1715607" y="3009392"/>
            <a:ext cx="18131428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Complex filtering engine</a:t>
            </a:r>
          </a:p>
        </p:txBody>
      </p:sp>
      <p:sp>
        <p:nvSpPr>
          <p:cNvPr id="553" name="…"/>
          <p:cNvSpPr/>
          <p:nvPr/>
        </p:nvSpPr>
        <p:spPr>
          <a:xfrm>
            <a:off x="8992118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554" name="Filtering"/>
          <p:cNvSpPr/>
          <p:nvPr/>
        </p:nvSpPr>
        <p:spPr>
          <a:xfrm>
            <a:off x="7768249" y="8051338"/>
            <a:ext cx="3599931" cy="525486"/>
          </a:xfrm>
          <a:prstGeom prst="roundRect">
            <a:avLst>
              <a:gd name="adj" fmla="val 4570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t>Filtering</a:t>
            </a:r>
          </a:p>
        </p:txBody>
      </p:sp>
      <p:sp>
        <p:nvSpPr>
          <p:cNvPr id="555" name="Shovel"/>
          <p:cNvSpPr/>
          <p:nvPr/>
        </p:nvSpPr>
        <p:spPr>
          <a:xfrm rot="1380000">
            <a:off x="6945159" y="9178269"/>
            <a:ext cx="401203" cy="1502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6" h="21520" extrusionOk="0">
                <a:moveTo>
                  <a:pt x="5800" y="0"/>
                </a:moveTo>
                <a:cubicBezTo>
                  <a:pt x="5181" y="0"/>
                  <a:pt x="4729" y="140"/>
                  <a:pt x="4727" y="305"/>
                </a:cubicBezTo>
                <a:cubicBezTo>
                  <a:pt x="4707" y="1889"/>
                  <a:pt x="6400" y="2305"/>
                  <a:pt x="8348" y="3352"/>
                </a:cubicBezTo>
                <a:cubicBezTo>
                  <a:pt x="8685" y="3532"/>
                  <a:pt x="9024" y="3713"/>
                  <a:pt x="9026" y="3915"/>
                </a:cubicBezTo>
                <a:lnTo>
                  <a:pt x="9158" y="13832"/>
                </a:lnTo>
                <a:cubicBezTo>
                  <a:pt x="9162" y="14245"/>
                  <a:pt x="7911" y="14581"/>
                  <a:pt x="6365" y="14581"/>
                </a:cubicBezTo>
                <a:lnTo>
                  <a:pt x="2154" y="14581"/>
                </a:lnTo>
                <a:cubicBezTo>
                  <a:pt x="936" y="14581"/>
                  <a:pt x="-42" y="14851"/>
                  <a:pt x="1" y="15176"/>
                </a:cubicBezTo>
                <a:cubicBezTo>
                  <a:pt x="71" y="15700"/>
                  <a:pt x="201" y="16562"/>
                  <a:pt x="428" y="17745"/>
                </a:cubicBezTo>
                <a:cubicBezTo>
                  <a:pt x="826" y="19819"/>
                  <a:pt x="7247" y="21007"/>
                  <a:pt x="8593" y="21281"/>
                </a:cubicBezTo>
                <a:cubicBezTo>
                  <a:pt x="10161" y="21600"/>
                  <a:pt x="11202" y="21600"/>
                  <a:pt x="12923" y="21281"/>
                </a:cubicBezTo>
                <a:cubicBezTo>
                  <a:pt x="14313" y="21023"/>
                  <a:pt x="20690" y="19819"/>
                  <a:pt x="21088" y="17745"/>
                </a:cubicBezTo>
                <a:cubicBezTo>
                  <a:pt x="21315" y="16562"/>
                  <a:pt x="21445" y="15700"/>
                  <a:pt x="21514" y="15176"/>
                </a:cubicBezTo>
                <a:cubicBezTo>
                  <a:pt x="21558" y="14851"/>
                  <a:pt x="20580" y="14581"/>
                  <a:pt x="19362" y="14581"/>
                </a:cubicBezTo>
                <a:lnTo>
                  <a:pt x="15151" y="14581"/>
                </a:lnTo>
                <a:cubicBezTo>
                  <a:pt x="13605" y="14581"/>
                  <a:pt x="12354" y="14245"/>
                  <a:pt x="12358" y="13832"/>
                </a:cubicBezTo>
                <a:lnTo>
                  <a:pt x="12490" y="3915"/>
                </a:lnTo>
                <a:cubicBezTo>
                  <a:pt x="12492" y="3713"/>
                  <a:pt x="12831" y="3532"/>
                  <a:pt x="13168" y="3352"/>
                </a:cubicBezTo>
                <a:cubicBezTo>
                  <a:pt x="15115" y="2305"/>
                  <a:pt x="16809" y="1889"/>
                  <a:pt x="16789" y="305"/>
                </a:cubicBezTo>
                <a:cubicBezTo>
                  <a:pt x="16787" y="140"/>
                  <a:pt x="16335" y="0"/>
                  <a:pt x="15716" y="0"/>
                </a:cubicBezTo>
                <a:lnTo>
                  <a:pt x="5800" y="0"/>
                </a:lnTo>
                <a:close/>
                <a:moveTo>
                  <a:pt x="6986" y="971"/>
                </a:moveTo>
                <a:lnTo>
                  <a:pt x="14530" y="971"/>
                </a:lnTo>
                <a:cubicBezTo>
                  <a:pt x="14965" y="971"/>
                  <a:pt x="15299" y="1075"/>
                  <a:pt x="15232" y="1190"/>
                </a:cubicBezTo>
                <a:cubicBezTo>
                  <a:pt x="14776" y="1975"/>
                  <a:pt x="13054" y="2619"/>
                  <a:pt x="10758" y="2907"/>
                </a:cubicBezTo>
                <a:cubicBezTo>
                  <a:pt x="8461" y="2619"/>
                  <a:pt x="6739" y="1975"/>
                  <a:pt x="6283" y="1190"/>
                </a:cubicBezTo>
                <a:cubicBezTo>
                  <a:pt x="6216" y="1075"/>
                  <a:pt x="6551" y="971"/>
                  <a:pt x="6986" y="97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56" name="tracepoint"/>
          <p:cNvSpPr/>
          <p:nvPr/>
        </p:nvSpPr>
        <p:spPr>
          <a:xfrm>
            <a:off x="17295307" y="10118638"/>
            <a:ext cx="2724988" cy="739035"/>
          </a:xfrm>
          <a:prstGeom prst="roundRect">
            <a:avLst>
              <a:gd name="adj" fmla="val 25689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000" b="1">
                <a:solidFill>
                  <a:srgbClr val="EA662B"/>
                </a:solidFill>
              </a:defRPr>
            </a:lvl1pPr>
          </a:lstStyle>
          <a:p>
            <a:r>
              <a:t>tracepoint</a:t>
            </a:r>
          </a:p>
        </p:txBody>
      </p:sp>
      <p:sp>
        <p:nvSpPr>
          <p:cNvPr id="557" name="Oval"/>
          <p:cNvSpPr/>
          <p:nvPr/>
        </p:nvSpPr>
        <p:spPr>
          <a:xfrm>
            <a:off x="15917774" y="10006858"/>
            <a:ext cx="263083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58" name="Oval"/>
          <p:cNvSpPr/>
          <p:nvPr/>
        </p:nvSpPr>
        <p:spPr>
          <a:xfrm>
            <a:off x="13334686" y="100068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559" name="Connection Line"/>
          <p:cNvCxnSpPr>
            <a:stCxn id="544" idx="0"/>
            <a:endCxn id="558" idx="0"/>
          </p:cNvCxnSpPr>
          <p:nvPr/>
        </p:nvCxnSpPr>
        <p:spPr>
          <a:xfrm flipV="1">
            <a:off x="9568214" y="10131338"/>
            <a:ext cx="3898015" cy="785157"/>
          </a:xfrm>
          <a:prstGeom prst="straightConnector1">
            <a:avLst/>
          </a:prstGeom>
          <a:ln w="25400">
            <a:solidFill>
              <a:srgbClr val="535353"/>
            </a:solidFill>
            <a:miter lim="400000"/>
            <a:headEnd type="triangle"/>
          </a:ln>
        </p:spPr>
      </p:cxnSp>
      <p:cxnSp>
        <p:nvCxnSpPr>
          <p:cNvPr id="560" name="Connection Line"/>
          <p:cNvCxnSpPr>
            <a:stCxn id="544" idx="0"/>
            <a:endCxn id="557" idx="0"/>
          </p:cNvCxnSpPr>
          <p:nvPr/>
        </p:nvCxnSpPr>
        <p:spPr>
          <a:xfrm flipV="1">
            <a:off x="9568214" y="10131338"/>
            <a:ext cx="6481102" cy="785157"/>
          </a:xfrm>
          <a:prstGeom prst="straightConnector1">
            <a:avLst/>
          </a:prstGeom>
          <a:ln w="25400">
            <a:solidFill>
              <a:srgbClr val="535353"/>
            </a:solidFill>
            <a:headEnd type="triangle"/>
          </a:ln>
        </p:spPr>
      </p:cxnSp>
      <p:sp>
        <p:nvSpPr>
          <p:cNvPr id="561" name="system call"/>
          <p:cNvSpPr/>
          <p:nvPr/>
        </p:nvSpPr>
        <p:spPr>
          <a:xfrm>
            <a:off x="11600204" y="11156219"/>
            <a:ext cx="2724988" cy="739035"/>
          </a:xfrm>
          <a:prstGeom prst="roundRect">
            <a:avLst>
              <a:gd name="adj" fmla="val 25689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2000" b="1">
                <a:solidFill>
                  <a:srgbClr val="EA662B"/>
                </a:solidFill>
              </a:defRPr>
            </a:lvl1pPr>
          </a:lstStyle>
          <a:p>
            <a:r>
              <a:t>system call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ysdig"/>
          <p:cNvSpPr/>
          <p:nvPr/>
        </p:nvSpPr>
        <p:spPr>
          <a:xfrm>
            <a:off x="7697106" y="6276183"/>
            <a:ext cx="3742216" cy="5255992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500" b="1">
                <a:solidFill>
                  <a:srgbClr val="3F5462"/>
                </a:solidFill>
              </a:defRPr>
            </a:lvl1pPr>
          </a:lstStyle>
          <a:p>
            <a:r>
              <a:t>Sysdig</a:t>
            </a:r>
          </a:p>
        </p:txBody>
      </p:sp>
      <p:sp>
        <p:nvSpPr>
          <p:cNvPr id="564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Support for eBPF</a:t>
            </a:r>
          </a:p>
        </p:txBody>
      </p:sp>
      <p:sp>
        <p:nvSpPr>
          <p:cNvPr id="565" name="Line"/>
          <p:cNvSpPr/>
          <p:nvPr/>
        </p:nvSpPr>
        <p:spPr>
          <a:xfrm>
            <a:off x="2479630" y="10131338"/>
            <a:ext cx="1772328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66" name="Kernel"/>
          <p:cNvSpPr txBox="1">
            <a:spLocks noGrp="1"/>
          </p:cNvSpPr>
          <p:nvPr>
            <p:ph type="body" sz="quarter" idx="4294967295"/>
          </p:nvPr>
        </p:nvSpPr>
        <p:spPr>
          <a:xfrm>
            <a:off x="2475612" y="10221479"/>
            <a:ext cx="6806912" cy="615301"/>
          </a:xfrm>
          <a:prstGeom prst="rect">
            <a:avLst/>
          </a:prstGeom>
        </p:spPr>
        <p:txBody>
          <a:bodyPr lIns="38100" tIns="38100" rIns="38100" bIns="38100">
            <a:normAutofit fontScale="92500" lnSpcReduction="20000"/>
          </a:bodyPr>
          <a:lstStyle>
            <a:lvl1pPr marL="0" indent="0" algn="just">
              <a:spcBef>
                <a:spcPts val="0"/>
              </a:spcBef>
              <a:buClrTx/>
              <a:buSzTx/>
              <a:buFontTx/>
              <a:buNone/>
              <a:defRPr sz="3500"/>
            </a:lvl1pPr>
          </a:lstStyle>
          <a:p>
            <a:r>
              <a:t>Kernel</a:t>
            </a:r>
          </a:p>
        </p:txBody>
      </p:sp>
      <p:sp>
        <p:nvSpPr>
          <p:cNvPr id="567" name="Userspace"/>
          <p:cNvSpPr txBox="1"/>
          <p:nvPr/>
        </p:nvSpPr>
        <p:spPr>
          <a:xfrm>
            <a:off x="2491718" y="9400498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Userspace</a:t>
            </a:r>
          </a:p>
        </p:txBody>
      </p:sp>
      <p:sp>
        <p:nvSpPr>
          <p:cNvPr id="568" name="Host"/>
          <p:cNvSpPr txBox="1"/>
          <p:nvPr/>
        </p:nvSpPr>
        <p:spPr>
          <a:xfrm>
            <a:off x="13424093" y="11024628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569" name="nginx…"/>
          <p:cNvSpPr/>
          <p:nvPr/>
        </p:nvSpPr>
        <p:spPr>
          <a:xfrm>
            <a:off x="14847473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nginx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570" name="myapp…"/>
          <p:cNvSpPr/>
          <p:nvPr/>
        </p:nvSpPr>
        <p:spPr>
          <a:xfrm>
            <a:off x="17430557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myapp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571" name="JVM"/>
          <p:cNvSpPr/>
          <p:nvPr/>
        </p:nvSpPr>
        <p:spPr>
          <a:xfrm>
            <a:off x="12213587" y="8961389"/>
            <a:ext cx="2454485" cy="5899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JVM</a:t>
            </a:r>
          </a:p>
        </p:txBody>
      </p:sp>
      <p:sp>
        <p:nvSpPr>
          <p:cNvPr id="572" name="Rectangle"/>
          <p:cNvSpPr/>
          <p:nvPr/>
        </p:nvSpPr>
        <p:spPr>
          <a:xfrm>
            <a:off x="12368458" y="9942732"/>
            <a:ext cx="7014168" cy="37721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 algn="ctr">
              <a:lnSpc>
                <a:spcPct val="140000"/>
              </a:lnSpc>
              <a:defRPr sz="2000">
                <a:solidFill>
                  <a:srgbClr val="3F5462"/>
                </a:solidFill>
              </a:defRPr>
            </a:pPr>
            <a:endParaRPr/>
          </a:p>
        </p:txBody>
      </p:sp>
      <p:sp>
        <p:nvSpPr>
          <p:cNvPr id="573" name="Oval"/>
          <p:cNvSpPr/>
          <p:nvPr/>
        </p:nvSpPr>
        <p:spPr>
          <a:xfrm>
            <a:off x="18526259" y="100068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574" name="Connection Line"/>
          <p:cNvCxnSpPr>
            <a:stCxn id="573" idx="0"/>
            <a:endCxn id="575" idx="0"/>
          </p:cNvCxnSpPr>
          <p:nvPr/>
        </p:nvCxnSpPr>
        <p:spPr>
          <a:xfrm flipH="1">
            <a:off x="9568214" y="10131338"/>
            <a:ext cx="9089588" cy="785157"/>
          </a:xfrm>
          <a:prstGeom prst="straightConnector1">
            <a:avLst/>
          </a:prstGeom>
          <a:ln w="25400">
            <a:solidFill>
              <a:srgbClr val="535353"/>
            </a:solidFill>
            <a:tailEnd type="triangle"/>
          </a:ln>
        </p:spPr>
      </p:cxnSp>
      <p:sp>
        <p:nvSpPr>
          <p:cNvPr id="575" name="eBPF"/>
          <p:cNvSpPr/>
          <p:nvPr/>
        </p:nvSpPr>
        <p:spPr>
          <a:xfrm>
            <a:off x="8037203" y="10480326"/>
            <a:ext cx="3062022" cy="872337"/>
          </a:xfrm>
          <a:prstGeom prst="roundRect">
            <a:avLst>
              <a:gd name="adj" fmla="val 2183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eBPF</a:t>
            </a:r>
          </a:p>
        </p:txBody>
      </p:sp>
      <p:sp>
        <p:nvSpPr>
          <p:cNvPr id="576" name="Line"/>
          <p:cNvSpPr/>
          <p:nvPr/>
        </p:nvSpPr>
        <p:spPr>
          <a:xfrm>
            <a:off x="18657799" y="9529178"/>
            <a:ext cx="1" cy="398382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77" name="Line"/>
          <p:cNvSpPr/>
          <p:nvPr/>
        </p:nvSpPr>
        <p:spPr>
          <a:xfrm>
            <a:off x="13466228" y="9546112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78" name="Line"/>
          <p:cNvSpPr/>
          <p:nvPr/>
        </p:nvSpPr>
        <p:spPr>
          <a:xfrm>
            <a:off x="16049314" y="9529179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79" name="cassandra"/>
          <p:cNvSpPr/>
          <p:nvPr/>
        </p:nvSpPr>
        <p:spPr>
          <a:xfrm>
            <a:off x="12213587" y="7102769"/>
            <a:ext cx="2454485" cy="1861555"/>
          </a:xfrm>
          <a:prstGeom prst="roundRect">
            <a:avLst>
              <a:gd name="adj" fmla="val 15844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cassandra</a:t>
            </a:r>
          </a:p>
        </p:txBody>
      </p:sp>
      <p:sp>
        <p:nvSpPr>
          <p:cNvPr id="580" name="…"/>
          <p:cNvSpPr/>
          <p:nvPr/>
        </p:nvSpPr>
        <p:spPr>
          <a:xfrm>
            <a:off x="10205225" y="8733057"/>
            <a:ext cx="1152192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581" name="System…"/>
          <p:cNvSpPr/>
          <p:nvPr/>
        </p:nvSpPr>
        <p:spPr>
          <a:xfrm>
            <a:off x="7799530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3F5462"/>
                </a:solidFill>
              </a:defRPr>
            </a:pPr>
            <a:r>
              <a:t>System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call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Collector</a:t>
            </a:r>
          </a:p>
        </p:txBody>
      </p:sp>
      <p:cxnSp>
        <p:nvCxnSpPr>
          <p:cNvPr id="582" name="Connection Line"/>
          <p:cNvCxnSpPr>
            <a:stCxn id="575" idx="0"/>
            <a:endCxn id="581" idx="0"/>
          </p:cNvCxnSpPr>
          <p:nvPr/>
        </p:nvCxnSpPr>
        <p:spPr>
          <a:xfrm flipH="1" flipV="1">
            <a:off x="8375626" y="9256339"/>
            <a:ext cx="1192589" cy="1660156"/>
          </a:xfrm>
          <a:prstGeom prst="straightConnector1">
            <a:avLst/>
          </a:prstGeom>
          <a:ln w="25400">
            <a:solidFill>
              <a:srgbClr val="53535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83" name="…"/>
          <p:cNvSpPr/>
          <p:nvPr/>
        </p:nvSpPr>
        <p:spPr>
          <a:xfrm>
            <a:off x="8992118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584" name="Filtering"/>
          <p:cNvSpPr/>
          <p:nvPr/>
        </p:nvSpPr>
        <p:spPr>
          <a:xfrm>
            <a:off x="7768249" y="8051338"/>
            <a:ext cx="3599931" cy="525486"/>
          </a:xfrm>
          <a:prstGeom prst="roundRect">
            <a:avLst>
              <a:gd name="adj" fmla="val 4570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t>Filtering</a:t>
            </a:r>
          </a:p>
        </p:txBody>
      </p:sp>
      <p:sp>
        <p:nvSpPr>
          <p:cNvPr id="585" name="Shovel"/>
          <p:cNvSpPr/>
          <p:nvPr/>
        </p:nvSpPr>
        <p:spPr>
          <a:xfrm rot="1380000">
            <a:off x="6945159" y="9178269"/>
            <a:ext cx="401203" cy="1502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6" h="21520" extrusionOk="0">
                <a:moveTo>
                  <a:pt x="5800" y="0"/>
                </a:moveTo>
                <a:cubicBezTo>
                  <a:pt x="5181" y="0"/>
                  <a:pt x="4729" y="140"/>
                  <a:pt x="4727" y="305"/>
                </a:cubicBezTo>
                <a:cubicBezTo>
                  <a:pt x="4707" y="1889"/>
                  <a:pt x="6400" y="2305"/>
                  <a:pt x="8348" y="3352"/>
                </a:cubicBezTo>
                <a:cubicBezTo>
                  <a:pt x="8685" y="3532"/>
                  <a:pt x="9024" y="3713"/>
                  <a:pt x="9026" y="3915"/>
                </a:cubicBezTo>
                <a:lnTo>
                  <a:pt x="9158" y="13832"/>
                </a:lnTo>
                <a:cubicBezTo>
                  <a:pt x="9162" y="14245"/>
                  <a:pt x="7911" y="14581"/>
                  <a:pt x="6365" y="14581"/>
                </a:cubicBezTo>
                <a:lnTo>
                  <a:pt x="2154" y="14581"/>
                </a:lnTo>
                <a:cubicBezTo>
                  <a:pt x="936" y="14581"/>
                  <a:pt x="-42" y="14851"/>
                  <a:pt x="1" y="15176"/>
                </a:cubicBezTo>
                <a:cubicBezTo>
                  <a:pt x="71" y="15700"/>
                  <a:pt x="201" y="16562"/>
                  <a:pt x="428" y="17745"/>
                </a:cubicBezTo>
                <a:cubicBezTo>
                  <a:pt x="826" y="19819"/>
                  <a:pt x="7247" y="21007"/>
                  <a:pt x="8593" y="21281"/>
                </a:cubicBezTo>
                <a:cubicBezTo>
                  <a:pt x="10161" y="21600"/>
                  <a:pt x="11202" y="21600"/>
                  <a:pt x="12923" y="21281"/>
                </a:cubicBezTo>
                <a:cubicBezTo>
                  <a:pt x="14313" y="21023"/>
                  <a:pt x="20690" y="19819"/>
                  <a:pt x="21088" y="17745"/>
                </a:cubicBezTo>
                <a:cubicBezTo>
                  <a:pt x="21315" y="16562"/>
                  <a:pt x="21445" y="15700"/>
                  <a:pt x="21514" y="15176"/>
                </a:cubicBezTo>
                <a:cubicBezTo>
                  <a:pt x="21558" y="14851"/>
                  <a:pt x="20580" y="14581"/>
                  <a:pt x="19362" y="14581"/>
                </a:cubicBezTo>
                <a:lnTo>
                  <a:pt x="15151" y="14581"/>
                </a:lnTo>
                <a:cubicBezTo>
                  <a:pt x="13605" y="14581"/>
                  <a:pt x="12354" y="14245"/>
                  <a:pt x="12358" y="13832"/>
                </a:cubicBezTo>
                <a:lnTo>
                  <a:pt x="12490" y="3915"/>
                </a:lnTo>
                <a:cubicBezTo>
                  <a:pt x="12492" y="3713"/>
                  <a:pt x="12831" y="3532"/>
                  <a:pt x="13168" y="3352"/>
                </a:cubicBezTo>
                <a:cubicBezTo>
                  <a:pt x="15115" y="2305"/>
                  <a:pt x="16809" y="1889"/>
                  <a:pt x="16789" y="305"/>
                </a:cubicBezTo>
                <a:cubicBezTo>
                  <a:pt x="16787" y="140"/>
                  <a:pt x="16335" y="0"/>
                  <a:pt x="15716" y="0"/>
                </a:cubicBezTo>
                <a:lnTo>
                  <a:pt x="5800" y="0"/>
                </a:lnTo>
                <a:close/>
                <a:moveTo>
                  <a:pt x="6986" y="971"/>
                </a:moveTo>
                <a:lnTo>
                  <a:pt x="14530" y="971"/>
                </a:lnTo>
                <a:cubicBezTo>
                  <a:pt x="14965" y="971"/>
                  <a:pt x="15299" y="1075"/>
                  <a:pt x="15232" y="1190"/>
                </a:cubicBezTo>
                <a:cubicBezTo>
                  <a:pt x="14776" y="1975"/>
                  <a:pt x="13054" y="2619"/>
                  <a:pt x="10758" y="2907"/>
                </a:cubicBezTo>
                <a:cubicBezTo>
                  <a:pt x="8461" y="2619"/>
                  <a:pt x="6739" y="1975"/>
                  <a:pt x="6283" y="1190"/>
                </a:cubicBezTo>
                <a:cubicBezTo>
                  <a:pt x="6216" y="1075"/>
                  <a:pt x="6551" y="971"/>
                  <a:pt x="6986" y="97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86" name="tracepoint"/>
          <p:cNvSpPr/>
          <p:nvPr/>
        </p:nvSpPr>
        <p:spPr>
          <a:xfrm>
            <a:off x="17295307" y="10118638"/>
            <a:ext cx="2724988" cy="739035"/>
          </a:xfrm>
          <a:prstGeom prst="roundRect">
            <a:avLst>
              <a:gd name="adj" fmla="val 25689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000" b="1">
                <a:solidFill>
                  <a:srgbClr val="EA662B"/>
                </a:solidFill>
              </a:defRPr>
            </a:lvl1pPr>
          </a:lstStyle>
          <a:p>
            <a:r>
              <a:t>tracepoint</a:t>
            </a:r>
          </a:p>
        </p:txBody>
      </p:sp>
      <p:sp>
        <p:nvSpPr>
          <p:cNvPr id="587" name="Oval"/>
          <p:cNvSpPr/>
          <p:nvPr/>
        </p:nvSpPr>
        <p:spPr>
          <a:xfrm>
            <a:off x="15917774" y="10006858"/>
            <a:ext cx="263083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88" name="Oval"/>
          <p:cNvSpPr/>
          <p:nvPr/>
        </p:nvSpPr>
        <p:spPr>
          <a:xfrm>
            <a:off x="13334686" y="100068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589" name="Connection Line"/>
          <p:cNvCxnSpPr>
            <a:stCxn id="575" idx="0"/>
            <a:endCxn id="588" idx="0"/>
          </p:cNvCxnSpPr>
          <p:nvPr/>
        </p:nvCxnSpPr>
        <p:spPr>
          <a:xfrm flipV="1">
            <a:off x="9568214" y="10131338"/>
            <a:ext cx="3898015" cy="785157"/>
          </a:xfrm>
          <a:prstGeom prst="straightConnector1">
            <a:avLst/>
          </a:prstGeom>
          <a:ln w="25400">
            <a:solidFill>
              <a:srgbClr val="535353"/>
            </a:solidFill>
            <a:miter lim="400000"/>
            <a:headEnd type="triangle"/>
          </a:ln>
        </p:spPr>
      </p:cxnSp>
      <p:cxnSp>
        <p:nvCxnSpPr>
          <p:cNvPr id="590" name="Connection Line"/>
          <p:cNvCxnSpPr>
            <a:stCxn id="575" idx="0"/>
            <a:endCxn id="587" idx="0"/>
          </p:cNvCxnSpPr>
          <p:nvPr/>
        </p:nvCxnSpPr>
        <p:spPr>
          <a:xfrm flipV="1">
            <a:off x="9568214" y="10131338"/>
            <a:ext cx="6481102" cy="785157"/>
          </a:xfrm>
          <a:prstGeom prst="straightConnector1">
            <a:avLst/>
          </a:prstGeom>
          <a:ln w="25400">
            <a:solidFill>
              <a:srgbClr val="535353"/>
            </a:solidFill>
            <a:headEnd type="triangle"/>
          </a:ln>
        </p:spPr>
      </p:cxnSp>
      <p:sp>
        <p:nvSpPr>
          <p:cNvPr id="591" name="system call"/>
          <p:cNvSpPr/>
          <p:nvPr/>
        </p:nvSpPr>
        <p:spPr>
          <a:xfrm>
            <a:off x="11600204" y="11156219"/>
            <a:ext cx="2724988" cy="739035"/>
          </a:xfrm>
          <a:prstGeom prst="roundRect">
            <a:avLst>
              <a:gd name="adj" fmla="val 25689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2000" b="1">
                <a:solidFill>
                  <a:srgbClr val="EA662B"/>
                </a:solidFill>
              </a:defRPr>
            </a:lvl1pPr>
          </a:lstStyle>
          <a:p>
            <a:r>
              <a:t>system call</a:t>
            </a:r>
          </a:p>
        </p:txBody>
      </p:sp>
      <p:sp>
        <p:nvSpPr>
          <p:cNvPr id="592" name="February 27, 2019 - sysdig.com/blog/sysdig-and-falco-now-powered-by-ebpf"/>
          <p:cNvSpPr txBox="1"/>
          <p:nvPr/>
        </p:nvSpPr>
        <p:spPr>
          <a:xfrm>
            <a:off x="2291545" y="12592374"/>
            <a:ext cx="1537712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4700"/>
              </a:lnSpc>
              <a:defRPr sz="28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Andale Mono"/>
                <a:ea typeface="Andale Mono"/>
                <a:cs typeface="Andale Mono"/>
                <a:sym typeface="Andale Mono"/>
                <a:hlinkClick r:id="rId2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February 27, 2019 - sysdig.com/blog/sysdig-and-falco-now-powered-by-ebpf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Beyond System Call"/>
          <p:cNvSpPr/>
          <p:nvPr/>
        </p:nvSpPr>
        <p:spPr>
          <a:xfrm>
            <a:off x="4499846" y="3816469"/>
            <a:ext cx="15384308" cy="6083062"/>
          </a:xfrm>
          <a:prstGeom prst="roundRect">
            <a:avLst>
              <a:gd name="adj" fmla="val 19664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6500">
                <a:solidFill>
                  <a:srgbClr val="3F5462"/>
                </a:solidFill>
              </a:defRPr>
            </a:lvl1pPr>
          </a:lstStyle>
          <a:p>
            <a:r>
              <a:t>Beyond System Call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ysdig"/>
          <p:cNvSpPr/>
          <p:nvPr/>
        </p:nvSpPr>
        <p:spPr>
          <a:xfrm>
            <a:off x="7697106" y="6276183"/>
            <a:ext cx="3742216" cy="5255992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500" b="1">
                <a:solidFill>
                  <a:srgbClr val="3F5462"/>
                </a:solidFill>
              </a:defRPr>
            </a:lvl1pPr>
          </a:lstStyle>
          <a:p>
            <a:r>
              <a:t>Sysdig</a:t>
            </a:r>
          </a:p>
        </p:txBody>
      </p:sp>
      <p:sp>
        <p:nvSpPr>
          <p:cNvPr id="597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Instrumentation</a:t>
            </a:r>
          </a:p>
        </p:txBody>
      </p:sp>
      <p:sp>
        <p:nvSpPr>
          <p:cNvPr id="598" name="Line"/>
          <p:cNvSpPr/>
          <p:nvPr/>
        </p:nvSpPr>
        <p:spPr>
          <a:xfrm>
            <a:off x="6729547" y="10131338"/>
            <a:ext cx="13473365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599" name="Host"/>
          <p:cNvSpPr txBox="1"/>
          <p:nvPr/>
        </p:nvSpPr>
        <p:spPr>
          <a:xfrm>
            <a:off x="13424093" y="11024628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600" name="nginx…"/>
          <p:cNvSpPr/>
          <p:nvPr/>
        </p:nvSpPr>
        <p:spPr>
          <a:xfrm>
            <a:off x="14847473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nginx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601" name="myapp…"/>
          <p:cNvSpPr/>
          <p:nvPr/>
        </p:nvSpPr>
        <p:spPr>
          <a:xfrm>
            <a:off x="17430557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myapp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602" name="JVM"/>
          <p:cNvSpPr/>
          <p:nvPr/>
        </p:nvSpPr>
        <p:spPr>
          <a:xfrm>
            <a:off x="12213587" y="8961389"/>
            <a:ext cx="2454485" cy="5899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JVM</a:t>
            </a:r>
          </a:p>
        </p:txBody>
      </p:sp>
      <p:sp>
        <p:nvSpPr>
          <p:cNvPr id="603" name="Rectangle"/>
          <p:cNvSpPr/>
          <p:nvPr/>
        </p:nvSpPr>
        <p:spPr>
          <a:xfrm>
            <a:off x="12368458" y="9942732"/>
            <a:ext cx="7014168" cy="37721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 algn="ctr">
              <a:lnSpc>
                <a:spcPct val="140000"/>
              </a:lnSpc>
              <a:defRPr sz="2000">
                <a:solidFill>
                  <a:srgbClr val="3F5462"/>
                </a:solidFill>
              </a:defRPr>
            </a:pPr>
            <a:endParaRPr/>
          </a:p>
        </p:txBody>
      </p:sp>
      <p:sp>
        <p:nvSpPr>
          <p:cNvPr id="604" name="Oval"/>
          <p:cNvSpPr/>
          <p:nvPr/>
        </p:nvSpPr>
        <p:spPr>
          <a:xfrm>
            <a:off x="18526259" y="100068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05" name="eBPF"/>
          <p:cNvSpPr/>
          <p:nvPr/>
        </p:nvSpPr>
        <p:spPr>
          <a:xfrm>
            <a:off x="8037203" y="10480326"/>
            <a:ext cx="3062022" cy="872337"/>
          </a:xfrm>
          <a:prstGeom prst="roundRect">
            <a:avLst>
              <a:gd name="adj" fmla="val 2183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eBPF</a:t>
            </a:r>
          </a:p>
        </p:txBody>
      </p:sp>
      <p:sp>
        <p:nvSpPr>
          <p:cNvPr id="606" name="Line"/>
          <p:cNvSpPr/>
          <p:nvPr/>
        </p:nvSpPr>
        <p:spPr>
          <a:xfrm>
            <a:off x="18657799" y="9529178"/>
            <a:ext cx="1" cy="398382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07" name="Line"/>
          <p:cNvSpPr/>
          <p:nvPr/>
        </p:nvSpPr>
        <p:spPr>
          <a:xfrm>
            <a:off x="13466228" y="9546112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08" name="Line"/>
          <p:cNvSpPr/>
          <p:nvPr/>
        </p:nvSpPr>
        <p:spPr>
          <a:xfrm>
            <a:off x="16049314" y="9529179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09" name="cassandra"/>
          <p:cNvSpPr/>
          <p:nvPr/>
        </p:nvSpPr>
        <p:spPr>
          <a:xfrm>
            <a:off x="12213587" y="7102769"/>
            <a:ext cx="2454485" cy="1861555"/>
          </a:xfrm>
          <a:prstGeom prst="roundRect">
            <a:avLst>
              <a:gd name="adj" fmla="val 15844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cassandra</a:t>
            </a:r>
          </a:p>
        </p:txBody>
      </p:sp>
      <p:sp>
        <p:nvSpPr>
          <p:cNvPr id="610" name="…"/>
          <p:cNvSpPr/>
          <p:nvPr/>
        </p:nvSpPr>
        <p:spPr>
          <a:xfrm>
            <a:off x="10205225" y="8733057"/>
            <a:ext cx="1152192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611" name="Statsd metrics"/>
          <p:cNvSpPr txBox="1"/>
          <p:nvPr/>
        </p:nvSpPr>
        <p:spPr>
          <a:xfrm>
            <a:off x="1715607" y="3009392"/>
            <a:ext cx="18131428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/>
          <a:p>
            <a: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rPr b="1"/>
              <a:t>Statsd</a:t>
            </a:r>
            <a:r>
              <a:t> metrics</a:t>
            </a:r>
          </a:p>
        </p:txBody>
      </p:sp>
      <p:sp>
        <p:nvSpPr>
          <p:cNvPr id="612" name="Statsd…"/>
          <p:cNvSpPr/>
          <p:nvPr/>
        </p:nvSpPr>
        <p:spPr>
          <a:xfrm>
            <a:off x="8992118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3F5462"/>
                </a:solidFill>
              </a:defRPr>
            </a:pPr>
            <a:r>
              <a:t>Statsd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metric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Collector</a:t>
            </a:r>
          </a:p>
        </p:txBody>
      </p:sp>
      <p:sp>
        <p:nvSpPr>
          <p:cNvPr id="613" name="Filtering"/>
          <p:cNvSpPr/>
          <p:nvPr/>
        </p:nvSpPr>
        <p:spPr>
          <a:xfrm>
            <a:off x="7768249" y="8051338"/>
            <a:ext cx="3599931" cy="525486"/>
          </a:xfrm>
          <a:prstGeom prst="roundRect">
            <a:avLst>
              <a:gd name="adj" fmla="val 4570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t>Filtering</a:t>
            </a:r>
          </a:p>
        </p:txBody>
      </p:sp>
      <p:sp>
        <p:nvSpPr>
          <p:cNvPr id="614" name="Oval"/>
          <p:cNvSpPr/>
          <p:nvPr/>
        </p:nvSpPr>
        <p:spPr>
          <a:xfrm>
            <a:off x="15917774" y="10006858"/>
            <a:ext cx="263083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15" name="Oval"/>
          <p:cNvSpPr/>
          <p:nvPr/>
        </p:nvSpPr>
        <p:spPr>
          <a:xfrm>
            <a:off x="13334686" y="100068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16" name="Oval"/>
          <p:cNvSpPr/>
          <p:nvPr/>
        </p:nvSpPr>
        <p:spPr>
          <a:xfrm>
            <a:off x="17605619" y="87635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617" name="Connection Line"/>
          <p:cNvCxnSpPr>
            <a:stCxn id="612" idx="0"/>
            <a:endCxn id="616" idx="0"/>
          </p:cNvCxnSpPr>
          <p:nvPr/>
        </p:nvCxnSpPr>
        <p:spPr>
          <a:xfrm flipV="1">
            <a:off x="9568214" y="8888038"/>
            <a:ext cx="8168948" cy="368302"/>
          </a:xfrm>
          <a:prstGeom prst="straightConnector1">
            <a:avLst/>
          </a:prstGeom>
          <a:ln w="25400">
            <a:solidFill>
              <a:srgbClr val="535353"/>
            </a:solidFill>
            <a:headEnd type="triangle"/>
          </a:ln>
        </p:spPr>
      </p:cxnSp>
      <p:sp>
        <p:nvSpPr>
          <p:cNvPr id="618" name="statsd"/>
          <p:cNvSpPr/>
          <p:nvPr/>
        </p:nvSpPr>
        <p:spPr>
          <a:xfrm>
            <a:off x="11418331" y="8333723"/>
            <a:ext cx="1332820" cy="739034"/>
          </a:xfrm>
          <a:prstGeom prst="roundRect">
            <a:avLst>
              <a:gd name="adj" fmla="val 25689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2000" b="1">
                <a:solidFill>
                  <a:srgbClr val="EA662B"/>
                </a:solidFill>
              </a:defRPr>
            </a:lvl1pPr>
          </a:lstStyle>
          <a:p>
            <a:r>
              <a:t>statsd</a:t>
            </a:r>
          </a:p>
        </p:txBody>
      </p:sp>
      <p:sp>
        <p:nvSpPr>
          <p:cNvPr id="619" name="System…"/>
          <p:cNvSpPr/>
          <p:nvPr/>
        </p:nvSpPr>
        <p:spPr>
          <a:xfrm>
            <a:off x="7799530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3F5462"/>
                </a:solidFill>
              </a:defRPr>
            </a:pPr>
            <a:r>
              <a:t>System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call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Collector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ysdig"/>
          <p:cNvSpPr/>
          <p:nvPr/>
        </p:nvSpPr>
        <p:spPr>
          <a:xfrm>
            <a:off x="7697106" y="6276183"/>
            <a:ext cx="3742216" cy="5255992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500" b="1">
                <a:solidFill>
                  <a:srgbClr val="3F5462"/>
                </a:solidFill>
              </a:defRPr>
            </a:lvl1pPr>
          </a:lstStyle>
          <a:p>
            <a:r>
              <a:t>Sysdig</a:t>
            </a:r>
          </a:p>
        </p:txBody>
      </p:sp>
      <p:sp>
        <p:nvSpPr>
          <p:cNvPr id="622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Instrumentation</a:t>
            </a:r>
          </a:p>
        </p:txBody>
      </p:sp>
      <p:sp>
        <p:nvSpPr>
          <p:cNvPr id="623" name="Line"/>
          <p:cNvSpPr/>
          <p:nvPr/>
        </p:nvSpPr>
        <p:spPr>
          <a:xfrm>
            <a:off x="6729545" y="10131338"/>
            <a:ext cx="13473367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24" name="Host"/>
          <p:cNvSpPr txBox="1"/>
          <p:nvPr/>
        </p:nvSpPr>
        <p:spPr>
          <a:xfrm>
            <a:off x="13424093" y="11024628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625" name="nginx…"/>
          <p:cNvSpPr/>
          <p:nvPr/>
        </p:nvSpPr>
        <p:spPr>
          <a:xfrm>
            <a:off x="14847473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nginx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626" name="myapp…"/>
          <p:cNvSpPr/>
          <p:nvPr/>
        </p:nvSpPr>
        <p:spPr>
          <a:xfrm>
            <a:off x="17430557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myapp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627" name="JVM"/>
          <p:cNvSpPr/>
          <p:nvPr/>
        </p:nvSpPr>
        <p:spPr>
          <a:xfrm>
            <a:off x="12213587" y="8961389"/>
            <a:ext cx="2454485" cy="5899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JVM</a:t>
            </a:r>
          </a:p>
        </p:txBody>
      </p:sp>
      <p:sp>
        <p:nvSpPr>
          <p:cNvPr id="628" name="Rectangle"/>
          <p:cNvSpPr/>
          <p:nvPr/>
        </p:nvSpPr>
        <p:spPr>
          <a:xfrm>
            <a:off x="12368458" y="9942732"/>
            <a:ext cx="7014168" cy="37721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 algn="ctr">
              <a:lnSpc>
                <a:spcPct val="140000"/>
              </a:lnSpc>
              <a:defRPr sz="2000">
                <a:solidFill>
                  <a:srgbClr val="3F5462"/>
                </a:solidFill>
              </a:defRPr>
            </a:pPr>
            <a:endParaRPr/>
          </a:p>
        </p:txBody>
      </p:sp>
      <p:sp>
        <p:nvSpPr>
          <p:cNvPr id="629" name="Oval"/>
          <p:cNvSpPr/>
          <p:nvPr/>
        </p:nvSpPr>
        <p:spPr>
          <a:xfrm>
            <a:off x="18526259" y="100068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0" name="Line"/>
          <p:cNvSpPr/>
          <p:nvPr/>
        </p:nvSpPr>
        <p:spPr>
          <a:xfrm>
            <a:off x="18657799" y="9529178"/>
            <a:ext cx="1" cy="398382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>
            <a:off x="13466228" y="9546112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32" name="Line"/>
          <p:cNvSpPr/>
          <p:nvPr/>
        </p:nvSpPr>
        <p:spPr>
          <a:xfrm>
            <a:off x="16049314" y="9529179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33" name="cassandra"/>
          <p:cNvSpPr/>
          <p:nvPr/>
        </p:nvSpPr>
        <p:spPr>
          <a:xfrm>
            <a:off x="12213587" y="7102769"/>
            <a:ext cx="2454485" cy="1861555"/>
          </a:xfrm>
          <a:prstGeom prst="roundRect">
            <a:avLst>
              <a:gd name="adj" fmla="val 15844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cassandra</a:t>
            </a:r>
          </a:p>
        </p:txBody>
      </p:sp>
      <p:sp>
        <p:nvSpPr>
          <p:cNvPr id="634" name="Oval"/>
          <p:cNvSpPr/>
          <p:nvPr/>
        </p:nvSpPr>
        <p:spPr>
          <a:xfrm>
            <a:off x="12439381" y="9131858"/>
            <a:ext cx="263083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635" name="Connection Line"/>
          <p:cNvCxnSpPr>
            <a:stCxn id="636" idx="0"/>
            <a:endCxn id="634" idx="0"/>
          </p:cNvCxnSpPr>
          <p:nvPr/>
        </p:nvCxnSpPr>
        <p:spPr>
          <a:xfrm flipV="1">
            <a:off x="10781320" y="9256338"/>
            <a:ext cx="1789603" cy="2"/>
          </a:xfrm>
          <a:prstGeom prst="straightConnector1">
            <a:avLst/>
          </a:prstGeom>
          <a:ln w="25400">
            <a:solidFill>
              <a:srgbClr val="535353"/>
            </a:solidFill>
            <a:headEnd type="triangle"/>
          </a:ln>
        </p:spPr>
      </p:cxnSp>
      <p:sp>
        <p:nvSpPr>
          <p:cNvPr id="636" name="JMX…"/>
          <p:cNvSpPr/>
          <p:nvPr/>
        </p:nvSpPr>
        <p:spPr>
          <a:xfrm>
            <a:off x="10205225" y="8733057"/>
            <a:ext cx="1152192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pPr>
            <a:r>
              <a:t>JMX</a:t>
            </a:r>
          </a:p>
          <a:p>
            <a: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pPr>
            <a:r>
              <a:t>metric</a:t>
            </a:r>
          </a:p>
          <a:p>
            <a: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pPr>
            <a:r>
              <a:t>Collector</a:t>
            </a:r>
          </a:p>
        </p:txBody>
      </p:sp>
      <p:sp>
        <p:nvSpPr>
          <p:cNvPr id="637" name="JMX metrics"/>
          <p:cNvSpPr txBox="1"/>
          <p:nvPr/>
        </p:nvSpPr>
        <p:spPr>
          <a:xfrm>
            <a:off x="1715607" y="3009392"/>
            <a:ext cx="18131428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/>
          <a:p>
            <a: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rPr b="1"/>
              <a:t>JMX</a:t>
            </a:r>
            <a:r>
              <a:t> metrics</a:t>
            </a:r>
          </a:p>
        </p:txBody>
      </p:sp>
      <p:sp>
        <p:nvSpPr>
          <p:cNvPr id="638" name="…"/>
          <p:cNvSpPr/>
          <p:nvPr/>
        </p:nvSpPr>
        <p:spPr>
          <a:xfrm>
            <a:off x="8992118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639" name="Filtering"/>
          <p:cNvSpPr/>
          <p:nvPr/>
        </p:nvSpPr>
        <p:spPr>
          <a:xfrm>
            <a:off x="7768249" y="8051338"/>
            <a:ext cx="3599931" cy="525486"/>
          </a:xfrm>
          <a:prstGeom prst="roundRect">
            <a:avLst>
              <a:gd name="adj" fmla="val 4570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t>Filtering</a:t>
            </a:r>
          </a:p>
        </p:txBody>
      </p:sp>
      <p:sp>
        <p:nvSpPr>
          <p:cNvPr id="640" name="JMX"/>
          <p:cNvSpPr/>
          <p:nvPr/>
        </p:nvSpPr>
        <p:spPr>
          <a:xfrm>
            <a:off x="11418331" y="9322868"/>
            <a:ext cx="1332820" cy="739035"/>
          </a:xfrm>
          <a:prstGeom prst="roundRect">
            <a:avLst>
              <a:gd name="adj" fmla="val 25689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2000" b="1">
                <a:solidFill>
                  <a:srgbClr val="EA662B"/>
                </a:solidFill>
              </a:defRPr>
            </a:lvl1pPr>
          </a:lstStyle>
          <a:p>
            <a:r>
              <a:t>JMX</a:t>
            </a:r>
          </a:p>
        </p:txBody>
      </p:sp>
      <p:sp>
        <p:nvSpPr>
          <p:cNvPr id="641" name="Oval"/>
          <p:cNvSpPr/>
          <p:nvPr/>
        </p:nvSpPr>
        <p:spPr>
          <a:xfrm>
            <a:off x="15917774" y="10006858"/>
            <a:ext cx="263083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42" name="Oval"/>
          <p:cNvSpPr/>
          <p:nvPr/>
        </p:nvSpPr>
        <p:spPr>
          <a:xfrm>
            <a:off x="13334686" y="100068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43" name="Oval"/>
          <p:cNvSpPr/>
          <p:nvPr/>
        </p:nvSpPr>
        <p:spPr>
          <a:xfrm>
            <a:off x="17605619" y="87635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44" name="System…"/>
          <p:cNvSpPr/>
          <p:nvPr/>
        </p:nvSpPr>
        <p:spPr>
          <a:xfrm>
            <a:off x="7799530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3F5462"/>
                </a:solidFill>
              </a:defRPr>
            </a:pPr>
            <a:r>
              <a:t>System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call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Collector</a:t>
            </a:r>
          </a:p>
        </p:txBody>
      </p:sp>
      <p:sp>
        <p:nvSpPr>
          <p:cNvPr id="645" name="eBPF"/>
          <p:cNvSpPr/>
          <p:nvPr/>
        </p:nvSpPr>
        <p:spPr>
          <a:xfrm>
            <a:off x="8037203" y="10480326"/>
            <a:ext cx="3062022" cy="872337"/>
          </a:xfrm>
          <a:prstGeom prst="roundRect">
            <a:avLst>
              <a:gd name="adj" fmla="val 2183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eBPF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Back to Falco"/>
          <p:cNvSpPr/>
          <p:nvPr/>
        </p:nvSpPr>
        <p:spPr>
          <a:xfrm>
            <a:off x="4499846" y="3816469"/>
            <a:ext cx="15384308" cy="6083062"/>
          </a:xfrm>
          <a:prstGeom prst="roundRect">
            <a:avLst>
              <a:gd name="adj" fmla="val 19664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6500">
                <a:solidFill>
                  <a:srgbClr val="3F5462"/>
                </a:solidFill>
              </a:defRPr>
            </a:pPr>
            <a:r>
              <a:t>Back to </a:t>
            </a:r>
            <a:r>
              <a:rPr b="1"/>
              <a:t>Falco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Falco"/>
          <p:cNvSpPr/>
          <p:nvPr/>
        </p:nvSpPr>
        <p:spPr>
          <a:xfrm>
            <a:off x="7697106" y="6276183"/>
            <a:ext cx="3742216" cy="5255992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500" b="1">
                <a:solidFill>
                  <a:srgbClr val="3F5462"/>
                </a:solidFill>
              </a:defRPr>
            </a:lvl1pPr>
          </a:lstStyle>
          <a:p>
            <a:r>
              <a:t>Falco</a:t>
            </a:r>
          </a:p>
        </p:txBody>
      </p:sp>
      <p:sp>
        <p:nvSpPr>
          <p:cNvPr id="650" name="Filtering"/>
          <p:cNvSpPr/>
          <p:nvPr/>
        </p:nvSpPr>
        <p:spPr>
          <a:xfrm>
            <a:off x="7768249" y="7927577"/>
            <a:ext cx="3599931" cy="679163"/>
          </a:xfrm>
          <a:prstGeom prst="roundRect">
            <a:avLst>
              <a:gd name="adj" fmla="val 4570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rPr dirty="0"/>
              <a:t>Filtering</a:t>
            </a:r>
          </a:p>
        </p:txBody>
      </p:sp>
      <p:sp>
        <p:nvSpPr>
          <p:cNvPr id="651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Detection workflow</a:t>
            </a:r>
          </a:p>
        </p:txBody>
      </p:sp>
      <p:sp>
        <p:nvSpPr>
          <p:cNvPr id="652" name="Line"/>
          <p:cNvSpPr/>
          <p:nvPr/>
        </p:nvSpPr>
        <p:spPr>
          <a:xfrm>
            <a:off x="6729545" y="10131338"/>
            <a:ext cx="13473367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53" name="Host"/>
          <p:cNvSpPr txBox="1"/>
          <p:nvPr/>
        </p:nvSpPr>
        <p:spPr>
          <a:xfrm>
            <a:off x="13424093" y="11024628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654" name="nginx…"/>
          <p:cNvSpPr/>
          <p:nvPr/>
        </p:nvSpPr>
        <p:spPr>
          <a:xfrm>
            <a:off x="14847473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nginx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655" name="myapp…"/>
          <p:cNvSpPr/>
          <p:nvPr/>
        </p:nvSpPr>
        <p:spPr>
          <a:xfrm>
            <a:off x="17430557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myapp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656" name="JVM"/>
          <p:cNvSpPr/>
          <p:nvPr/>
        </p:nvSpPr>
        <p:spPr>
          <a:xfrm>
            <a:off x="12213587" y="8961389"/>
            <a:ext cx="2454485" cy="5899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JVM</a:t>
            </a:r>
          </a:p>
        </p:txBody>
      </p:sp>
      <p:sp>
        <p:nvSpPr>
          <p:cNvPr id="657" name="interface"/>
          <p:cNvSpPr/>
          <p:nvPr/>
        </p:nvSpPr>
        <p:spPr>
          <a:xfrm>
            <a:off x="12368458" y="9942732"/>
            <a:ext cx="7014168" cy="37721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2000">
                <a:solidFill>
                  <a:srgbClr val="3F5462"/>
                </a:solidFill>
              </a:defRPr>
            </a:lvl1pPr>
          </a:lstStyle>
          <a:p>
            <a:r>
              <a:t>interface</a:t>
            </a:r>
          </a:p>
        </p:txBody>
      </p:sp>
      <p:sp>
        <p:nvSpPr>
          <p:cNvPr id="658" name="Line"/>
          <p:cNvSpPr/>
          <p:nvPr/>
        </p:nvSpPr>
        <p:spPr>
          <a:xfrm>
            <a:off x="18657799" y="9529178"/>
            <a:ext cx="1" cy="398382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59" name="Line"/>
          <p:cNvSpPr/>
          <p:nvPr/>
        </p:nvSpPr>
        <p:spPr>
          <a:xfrm>
            <a:off x="13466228" y="9546112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60" name="Line"/>
          <p:cNvSpPr/>
          <p:nvPr/>
        </p:nvSpPr>
        <p:spPr>
          <a:xfrm>
            <a:off x="16049314" y="9529179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61" name="cassandra"/>
          <p:cNvSpPr/>
          <p:nvPr/>
        </p:nvSpPr>
        <p:spPr>
          <a:xfrm>
            <a:off x="12213587" y="7102769"/>
            <a:ext cx="2454485" cy="1861555"/>
          </a:xfrm>
          <a:prstGeom prst="roundRect">
            <a:avLst>
              <a:gd name="adj" fmla="val 15844"/>
            </a:avLst>
          </a:prstGeom>
          <a:solidFill>
            <a:srgbClr val="FFFFFF"/>
          </a:solidFill>
          <a:ln w="25400">
            <a:solidFill>
              <a:srgbClr val="DDDDDD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cassandra</a:t>
            </a:r>
          </a:p>
        </p:txBody>
      </p:sp>
      <p:sp>
        <p:nvSpPr>
          <p:cNvPr id="662" name="Rule engine"/>
          <p:cNvSpPr/>
          <p:nvPr/>
        </p:nvSpPr>
        <p:spPr>
          <a:xfrm>
            <a:off x="7768249" y="7047798"/>
            <a:ext cx="3599931" cy="739035"/>
          </a:xfrm>
          <a:prstGeom prst="roundRect">
            <a:avLst>
              <a:gd name="adj" fmla="val 3249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t>Rule engine</a:t>
            </a:r>
          </a:p>
        </p:txBody>
      </p:sp>
      <p:sp>
        <p:nvSpPr>
          <p:cNvPr id="663" name="Falco Ruleset"/>
          <p:cNvSpPr/>
          <p:nvPr/>
        </p:nvSpPr>
        <p:spPr>
          <a:xfrm>
            <a:off x="9971076" y="7437199"/>
            <a:ext cx="1270103" cy="601102"/>
          </a:xfrm>
          <a:prstGeom prst="roundRect">
            <a:avLst>
              <a:gd name="adj" fmla="val 1732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200">
                <a:solidFill>
                  <a:srgbClr val="3F5462"/>
                </a:solidFill>
              </a:defRPr>
            </a:lvl1pPr>
          </a:lstStyle>
          <a:p>
            <a:r>
              <a:t>Falco Ruleset</a:t>
            </a:r>
          </a:p>
        </p:txBody>
      </p:sp>
      <p:sp>
        <p:nvSpPr>
          <p:cNvPr id="664" name="ALERT…"/>
          <p:cNvSpPr/>
          <p:nvPr/>
        </p:nvSpPr>
        <p:spPr>
          <a:xfrm>
            <a:off x="6527748" y="5226926"/>
            <a:ext cx="1270103" cy="1269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0" h="21600" extrusionOk="0">
                <a:moveTo>
                  <a:pt x="10685" y="0"/>
                </a:moveTo>
                <a:cubicBezTo>
                  <a:pt x="9798" y="0"/>
                  <a:pt x="9001" y="498"/>
                  <a:pt x="8605" y="1300"/>
                </a:cubicBezTo>
                <a:lnTo>
                  <a:pt x="248" y="18197"/>
                </a:lnTo>
                <a:cubicBezTo>
                  <a:pt x="-115" y="18931"/>
                  <a:pt x="-79" y="19786"/>
                  <a:pt x="348" y="20484"/>
                </a:cubicBezTo>
                <a:cubicBezTo>
                  <a:pt x="775" y="21183"/>
                  <a:pt x="1515" y="21600"/>
                  <a:pt x="2327" y="21600"/>
                </a:cubicBezTo>
                <a:lnTo>
                  <a:pt x="19042" y="21600"/>
                </a:lnTo>
                <a:cubicBezTo>
                  <a:pt x="19853" y="21600"/>
                  <a:pt x="20593" y="21183"/>
                  <a:pt x="21020" y="20484"/>
                </a:cubicBezTo>
                <a:cubicBezTo>
                  <a:pt x="21447" y="19786"/>
                  <a:pt x="21485" y="18931"/>
                  <a:pt x="21122" y="18197"/>
                </a:cubicBezTo>
                <a:lnTo>
                  <a:pt x="12765" y="1300"/>
                </a:lnTo>
                <a:cubicBezTo>
                  <a:pt x="12369" y="498"/>
                  <a:pt x="11572" y="0"/>
                  <a:pt x="10685" y="0"/>
                </a:cubicBezTo>
                <a:close/>
                <a:moveTo>
                  <a:pt x="10685" y="744"/>
                </a:moveTo>
                <a:cubicBezTo>
                  <a:pt x="11291" y="744"/>
                  <a:pt x="11836" y="1084"/>
                  <a:pt x="12108" y="1632"/>
                </a:cubicBezTo>
                <a:lnTo>
                  <a:pt x="20464" y="18530"/>
                </a:lnTo>
                <a:cubicBezTo>
                  <a:pt x="20712" y="19032"/>
                  <a:pt x="20686" y="19615"/>
                  <a:pt x="20394" y="20093"/>
                </a:cubicBezTo>
                <a:cubicBezTo>
                  <a:pt x="20102" y="20570"/>
                  <a:pt x="19597" y="20856"/>
                  <a:pt x="19042" y="20856"/>
                </a:cubicBezTo>
                <a:lnTo>
                  <a:pt x="2327" y="20856"/>
                </a:lnTo>
                <a:cubicBezTo>
                  <a:pt x="1772" y="20856"/>
                  <a:pt x="1266" y="20570"/>
                  <a:pt x="974" y="20093"/>
                </a:cubicBezTo>
                <a:cubicBezTo>
                  <a:pt x="683" y="19615"/>
                  <a:pt x="658" y="19032"/>
                  <a:pt x="906" y="18530"/>
                </a:cubicBezTo>
                <a:lnTo>
                  <a:pt x="9262" y="1632"/>
                </a:lnTo>
                <a:cubicBezTo>
                  <a:pt x="9534" y="1084"/>
                  <a:pt x="10079" y="744"/>
                  <a:pt x="10685" y="744"/>
                </a:cubicBezTo>
                <a:close/>
                <a:moveTo>
                  <a:pt x="10685" y="1384"/>
                </a:moveTo>
                <a:cubicBezTo>
                  <a:pt x="10315" y="1384"/>
                  <a:pt x="9996" y="1585"/>
                  <a:pt x="9830" y="1919"/>
                </a:cubicBezTo>
                <a:lnTo>
                  <a:pt x="1472" y="18817"/>
                </a:lnTo>
                <a:cubicBezTo>
                  <a:pt x="1323" y="19118"/>
                  <a:pt x="1338" y="19470"/>
                  <a:pt x="1514" y="19757"/>
                </a:cubicBezTo>
                <a:cubicBezTo>
                  <a:pt x="1689" y="20044"/>
                  <a:pt x="1993" y="20214"/>
                  <a:pt x="2327" y="20214"/>
                </a:cubicBezTo>
                <a:lnTo>
                  <a:pt x="19042" y="20214"/>
                </a:lnTo>
                <a:cubicBezTo>
                  <a:pt x="19375" y="20214"/>
                  <a:pt x="19679" y="20044"/>
                  <a:pt x="19855" y="19757"/>
                </a:cubicBezTo>
                <a:cubicBezTo>
                  <a:pt x="20030" y="19470"/>
                  <a:pt x="20046" y="19118"/>
                  <a:pt x="19896" y="18817"/>
                </a:cubicBezTo>
                <a:lnTo>
                  <a:pt x="11540" y="1919"/>
                </a:lnTo>
                <a:cubicBezTo>
                  <a:pt x="11374" y="1585"/>
                  <a:pt x="11055" y="1384"/>
                  <a:pt x="10685" y="1384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EB652B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b="1"/>
            </a:pPr>
            <a:r>
              <a:t>ALERT</a:t>
            </a:r>
          </a:p>
          <a:p>
            <a:pPr algn="ctr">
              <a:defRPr b="1"/>
            </a:pPr>
            <a:r>
              <a:t>!</a:t>
            </a:r>
          </a:p>
        </p:txBody>
      </p:sp>
      <p:cxnSp>
        <p:nvCxnSpPr>
          <p:cNvPr id="665" name="Connection Line"/>
          <p:cNvCxnSpPr>
            <a:stCxn id="662" idx="0"/>
            <a:endCxn id="664" idx="0"/>
          </p:cNvCxnSpPr>
          <p:nvPr/>
        </p:nvCxnSpPr>
        <p:spPr>
          <a:xfrm flipH="1" flipV="1">
            <a:off x="7162799" y="5861875"/>
            <a:ext cx="2405416" cy="1555441"/>
          </a:xfrm>
          <a:prstGeom prst="straightConnector1">
            <a:avLst/>
          </a:prstGeom>
          <a:ln w="25400">
            <a:solidFill>
              <a:srgbClr val="53535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66" name="Oval"/>
          <p:cNvSpPr/>
          <p:nvPr/>
        </p:nvSpPr>
        <p:spPr>
          <a:xfrm>
            <a:off x="18526259" y="10006858"/>
            <a:ext cx="263084" cy="24896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satOff val="-7277"/>
                <a:lumOff val="-14745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76" name="Connection Line"/>
          <p:cNvSpPr/>
          <p:nvPr/>
        </p:nvSpPr>
        <p:spPr>
          <a:xfrm>
            <a:off x="9568214" y="10247986"/>
            <a:ext cx="9013514" cy="801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5" extrusionOk="0">
                <a:moveTo>
                  <a:pt x="21600" y="0"/>
                </a:moveTo>
                <a:cubicBezTo>
                  <a:pt x="20096" y="16690"/>
                  <a:pt x="12896" y="21600"/>
                  <a:pt x="0" y="14730"/>
                </a:cubicBezTo>
              </a:path>
            </a:pathLst>
          </a:custGeom>
          <a:ln w="25400">
            <a:solidFill>
              <a:srgbClr val="535353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77" name="Connection Line"/>
          <p:cNvSpPr/>
          <p:nvPr/>
        </p:nvSpPr>
        <p:spPr>
          <a:xfrm>
            <a:off x="8151782" y="7799482"/>
            <a:ext cx="1416433" cy="31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5" h="21600" extrusionOk="0">
                <a:moveTo>
                  <a:pt x="16355" y="21600"/>
                </a:moveTo>
                <a:cubicBezTo>
                  <a:pt x="-3331" y="15305"/>
                  <a:pt x="-5245" y="8105"/>
                  <a:pt x="10612" y="0"/>
                </a:cubicBezTo>
              </a:path>
            </a:pathLst>
          </a:custGeom>
          <a:ln w="25400">
            <a:solidFill>
              <a:srgbClr val="535353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69" name="clone + exec shell"/>
          <p:cNvSpPr/>
          <p:nvPr/>
        </p:nvSpPr>
        <p:spPr>
          <a:xfrm>
            <a:off x="18829894" y="9338631"/>
            <a:ext cx="2724988" cy="739035"/>
          </a:xfrm>
          <a:prstGeom prst="roundRect">
            <a:avLst>
              <a:gd name="adj" fmla="val 25689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2000">
                <a:solidFill>
                  <a:srgbClr val="EA662B"/>
                </a:solidFill>
              </a:defRPr>
            </a:pPr>
            <a:r>
              <a:rPr b="1"/>
              <a:t>clone</a:t>
            </a:r>
            <a:r>
              <a:t> + </a:t>
            </a:r>
            <a:r>
              <a:rPr b="1"/>
              <a:t>exec shell</a:t>
            </a:r>
          </a:p>
        </p:txBody>
      </p:sp>
      <p:sp>
        <p:nvSpPr>
          <p:cNvPr id="670" name="A shell was used as the entrypoint/exec point into a container with an attached terminal."/>
          <p:cNvSpPr/>
          <p:nvPr/>
        </p:nvSpPr>
        <p:spPr>
          <a:xfrm>
            <a:off x="7452045" y="4023463"/>
            <a:ext cx="6693815" cy="1600963"/>
          </a:xfrm>
          <a:prstGeom prst="roundRect">
            <a:avLst>
              <a:gd name="adj" fmla="val 25689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2000">
                <a:solidFill>
                  <a:srgbClr val="EA662B"/>
                </a:solidFill>
              </a:defRPr>
            </a:lvl1pPr>
          </a:lstStyle>
          <a:p>
            <a:r>
              <a:t>A shell was used as the entrypoint/exec point into a container with an attached terminal.</a:t>
            </a:r>
          </a:p>
        </p:txBody>
      </p:sp>
      <p:sp>
        <p:nvSpPr>
          <p:cNvPr id="671" name="condition: &gt;…"/>
          <p:cNvSpPr/>
          <p:nvPr/>
        </p:nvSpPr>
        <p:spPr>
          <a:xfrm>
            <a:off x="11455927" y="6682171"/>
            <a:ext cx="5759884" cy="2111157"/>
          </a:xfrm>
          <a:prstGeom prst="roundRect">
            <a:avLst>
              <a:gd name="adj" fmla="val 10615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indent="139700">
              <a:lnSpc>
                <a:spcPct val="140000"/>
              </a:lnSpc>
              <a:defRPr sz="2000">
                <a:solidFill>
                  <a:srgbClr val="EA662B"/>
                </a:solidFill>
              </a:defRPr>
            </a:pPr>
            <a:r>
              <a:t>condition: &gt;</a:t>
            </a:r>
          </a:p>
          <a:p>
            <a:pPr indent="139700">
              <a:lnSpc>
                <a:spcPct val="140000"/>
              </a:lnSpc>
              <a:defRPr sz="2000">
                <a:solidFill>
                  <a:srgbClr val="EA662B"/>
                </a:solidFill>
              </a:defRPr>
            </a:pPr>
            <a:r>
              <a:t>    </a:t>
            </a:r>
            <a:r>
              <a:rPr b="1"/>
              <a:t>spawned_process</a:t>
            </a:r>
            <a:r>
              <a:t> and </a:t>
            </a:r>
            <a:r>
              <a:rPr b="1"/>
              <a:t>container</a:t>
            </a:r>
          </a:p>
          <a:p>
            <a:pPr indent="139700">
              <a:lnSpc>
                <a:spcPct val="140000"/>
              </a:lnSpc>
              <a:defRPr sz="2000">
                <a:solidFill>
                  <a:srgbClr val="EA662B"/>
                </a:solidFill>
              </a:defRPr>
            </a:pPr>
            <a:r>
              <a:t>    and </a:t>
            </a:r>
            <a:r>
              <a:rPr b="1"/>
              <a:t>shell_procs</a:t>
            </a:r>
            <a:r>
              <a:t> and </a:t>
            </a:r>
            <a:r>
              <a:rPr b="1"/>
              <a:t>proc.tty</a:t>
            </a:r>
            <a:r>
              <a:t> != 0</a:t>
            </a:r>
          </a:p>
          <a:p>
            <a:pPr indent="139700">
              <a:lnSpc>
                <a:spcPct val="140000"/>
              </a:lnSpc>
              <a:defRPr sz="2000">
                <a:solidFill>
                  <a:srgbClr val="EA662B"/>
                </a:solidFill>
              </a:defRPr>
            </a:pPr>
            <a:r>
              <a:t>    and </a:t>
            </a:r>
            <a:r>
              <a:rPr b="1"/>
              <a:t>container_entrypoint</a:t>
            </a:r>
          </a:p>
        </p:txBody>
      </p:sp>
      <p:sp>
        <p:nvSpPr>
          <p:cNvPr id="672" name="…"/>
          <p:cNvSpPr/>
          <p:nvPr/>
        </p:nvSpPr>
        <p:spPr>
          <a:xfrm>
            <a:off x="10205225" y="8733057"/>
            <a:ext cx="1152192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673" name="…"/>
          <p:cNvSpPr/>
          <p:nvPr/>
        </p:nvSpPr>
        <p:spPr>
          <a:xfrm>
            <a:off x="8992118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674" name="System…"/>
          <p:cNvSpPr/>
          <p:nvPr/>
        </p:nvSpPr>
        <p:spPr>
          <a:xfrm>
            <a:off x="7799530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3F5462"/>
                </a:solidFill>
              </a:defRPr>
            </a:pPr>
            <a:r>
              <a:t>System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call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Collector</a:t>
            </a:r>
          </a:p>
        </p:txBody>
      </p:sp>
      <p:sp>
        <p:nvSpPr>
          <p:cNvPr id="675" name="eBPF"/>
          <p:cNvSpPr/>
          <p:nvPr/>
        </p:nvSpPr>
        <p:spPr>
          <a:xfrm>
            <a:off x="8037203" y="10480326"/>
            <a:ext cx="3062022" cy="872337"/>
          </a:xfrm>
          <a:prstGeom prst="roundRect">
            <a:avLst>
              <a:gd name="adj" fmla="val 2183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rPr sz="2400" dirty="0" err="1"/>
              <a:t>eBPF</a:t>
            </a:r>
            <a:r>
              <a:rPr lang="en-US" sz="2400" dirty="0"/>
              <a:t> or Kernel Module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285;p30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Falco Rules</a:t>
            </a:r>
          </a:p>
        </p:txBody>
      </p:sp>
      <p:grpSp>
        <p:nvGrpSpPr>
          <p:cNvPr id="682" name="Group"/>
          <p:cNvGrpSpPr/>
          <p:nvPr/>
        </p:nvGrpSpPr>
        <p:grpSpPr>
          <a:xfrm>
            <a:off x="1677979" y="3551320"/>
            <a:ext cx="20055643" cy="9311918"/>
            <a:chOff x="0" y="0"/>
            <a:chExt cx="20055641" cy="9311917"/>
          </a:xfrm>
        </p:grpSpPr>
        <p:sp>
          <p:nvSpPr>
            <p:cNvPr id="680" name="Google Shape;270;p28"/>
            <p:cNvSpPr/>
            <p:nvPr/>
          </p:nvSpPr>
          <p:spPr>
            <a:xfrm>
              <a:off x="0" y="0"/>
              <a:ext cx="19900648" cy="9311918"/>
            </a:xfrm>
            <a:prstGeom prst="rect">
              <a:avLst/>
            </a:prstGeom>
            <a:solidFill>
              <a:srgbClr val="EDEDED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1" name="Google Shape;271;p28"/>
            <p:cNvSpPr txBox="1"/>
            <p:nvPr/>
          </p:nvSpPr>
          <p:spPr>
            <a:xfrm>
              <a:off x="129594" y="264766"/>
              <a:ext cx="19926048" cy="85545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850" tIns="54850" rIns="54850" bIns="54850" numCol="1" anchor="t">
              <a:noAutofit/>
            </a:bodyPr>
            <a:lstStyle/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- </a:t>
              </a:r>
              <a:r>
                <a:rPr b="1"/>
                <a:t>rule</a:t>
              </a:r>
              <a:r>
                <a:t>: Terminal shell in container</a:t>
              </a:r>
              <a:br/>
              <a:endParaRPr/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/>
                <a:t>desc</a:t>
              </a:r>
              <a:r>
                <a:t>: A shell was used as the entrypoint/exec point into a container with an attached terminal.</a:t>
              </a:r>
              <a:br/>
              <a:endParaRPr/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/>
                <a:t>condition</a:t>
              </a:r>
              <a:r>
                <a:t>: </a:t>
              </a:r>
              <a:r>
                <a:rPr b="1">
                  <a:solidFill>
                    <a:srgbClr val="E9656C"/>
                  </a:solidFill>
                </a:rPr>
                <a:t>&gt;</a:t>
              </a:r>
            </a:p>
            <a:p>
              <a:pPr>
                <a:defRPr sz="3000" b="1">
                  <a:solidFill>
                    <a:srgbClr val="E9656C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spawned_process and container</a:t>
              </a:r>
            </a:p>
            <a:p>
              <a:pPr>
                <a:defRPr sz="3000" b="1">
                  <a:solidFill>
                    <a:srgbClr val="E9656C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and shell_procs and proc.tty != 0</a:t>
              </a:r>
            </a:p>
            <a:p>
              <a:pPr>
                <a:defRPr sz="3000" b="1">
                  <a:solidFill>
                    <a:srgbClr val="E9656C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and container_entrypoint</a:t>
              </a:r>
              <a:br/>
              <a:endParaRPr/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/>
                <a:t>output</a:t>
              </a:r>
              <a:r>
                <a:t>: &gt;</a:t>
              </a:r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A shell was spawned in a container with an attached terminal </a:t>
              </a:r>
              <a:br/>
              <a:r>
                <a:t>      (user=</a:t>
              </a:r>
              <a:r>
                <a:rPr b="1" i="1"/>
                <a:t>%user.name</a:t>
              </a:r>
              <a:r>
                <a:t> </a:t>
              </a:r>
              <a:r>
                <a:rPr b="1" i="1"/>
                <a:t>%container.info</a:t>
              </a:r>
              <a:r>
                <a:t> shell=</a:t>
              </a:r>
              <a:r>
                <a:rPr b="1" i="1"/>
                <a:t>%proc.name</a:t>
              </a:r>
              <a:r>
                <a:t> parent=</a:t>
              </a:r>
              <a:r>
                <a:rPr b="1" i="1"/>
                <a:t>%proc.pname</a:t>
              </a:r>
              <a:endParaRPr b="1"/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cmdline=</a:t>
              </a:r>
              <a:r>
                <a:rPr b="1" i="1"/>
                <a:t>%proc.cmdline</a:t>
              </a:r>
              <a:r>
                <a:t> terminal=</a:t>
              </a:r>
              <a:r>
                <a:rPr b="1" i="1"/>
                <a:t>%proc.tty</a:t>
              </a:r>
              <a:r>
                <a:t>)</a:t>
              </a:r>
              <a:br/>
              <a:endParaRPr/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/>
                <a:t>priority</a:t>
              </a:r>
              <a:r>
                <a:t>: NOTICE</a:t>
              </a:r>
              <a:br/>
              <a:endParaRPr/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/>
                <a:t>tags</a:t>
              </a:r>
              <a:r>
                <a:t>: [container, shell]</a:t>
              </a:r>
            </a:p>
          </p:txBody>
        </p:sp>
      </p:grpSp>
      <p:sp>
        <p:nvSpPr>
          <p:cNvPr id="683" name="falco.org/docs/rules/default-custom/"/>
          <p:cNvSpPr txBox="1"/>
          <p:nvPr/>
        </p:nvSpPr>
        <p:spPr>
          <a:xfrm>
            <a:off x="2291545" y="12516174"/>
            <a:ext cx="76949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4700"/>
              </a:lnSpc>
              <a:defRPr sz="28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Andale Mono"/>
                <a:ea typeface="Andale Mono"/>
                <a:cs typeface="Andale Mono"/>
                <a:sym typeface="Andale Mono"/>
                <a:hlinkClick r:id="rId2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falco.org/docs/rules/default-custom/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What Security problems does Falco solve?…"/>
          <p:cNvSpPr/>
          <p:nvPr/>
        </p:nvSpPr>
        <p:spPr>
          <a:xfrm>
            <a:off x="1814478" y="3000414"/>
            <a:ext cx="19266551" cy="9068633"/>
          </a:xfrm>
          <a:prstGeom prst="roundRect">
            <a:avLst>
              <a:gd name="adj" fmla="val 13190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marL="609600" indent="-228600">
              <a:lnSpc>
                <a:spcPct val="140000"/>
              </a:lnSpc>
              <a:buSzPts val="6500"/>
              <a:buChar char="•"/>
              <a:defRPr sz="6500">
                <a:solidFill>
                  <a:srgbClr val="3F5462"/>
                </a:solidFill>
              </a:defRPr>
            </a:pPr>
            <a:r>
              <a:rPr dirty="0"/>
              <a:t> What </a:t>
            </a:r>
            <a:r>
              <a:rPr lang="en-US" dirty="0"/>
              <a:t>is </a:t>
            </a:r>
            <a:r>
              <a:rPr b="1" dirty="0"/>
              <a:t>Falco</a:t>
            </a:r>
            <a:r>
              <a:rPr dirty="0"/>
              <a:t>?</a:t>
            </a:r>
            <a:br>
              <a:rPr dirty="0"/>
            </a:br>
            <a:endParaRPr dirty="0"/>
          </a:p>
          <a:p>
            <a:pPr marL="609600" indent="-228600">
              <a:lnSpc>
                <a:spcPct val="140000"/>
              </a:lnSpc>
              <a:buSzPts val="6500"/>
              <a:buChar char="•"/>
              <a:defRPr sz="6500">
                <a:solidFill>
                  <a:srgbClr val="3F5462"/>
                </a:solidFill>
              </a:defRPr>
            </a:pPr>
            <a:r>
              <a:rPr dirty="0"/>
              <a:t> </a:t>
            </a:r>
            <a:r>
              <a:rPr b="1" dirty="0"/>
              <a:t>Falco</a:t>
            </a:r>
            <a:r>
              <a:rPr dirty="0"/>
              <a:t> Architecture and Design</a:t>
            </a:r>
          </a:p>
          <a:p>
            <a:pPr marL="609600" indent="-228600">
              <a:lnSpc>
                <a:spcPct val="140000"/>
              </a:lnSpc>
              <a:buSzPts val="6500"/>
              <a:buChar char="•"/>
              <a:defRPr sz="6500">
                <a:solidFill>
                  <a:srgbClr val="3F5462"/>
                </a:solidFill>
              </a:defRPr>
            </a:pPr>
            <a:endParaRPr dirty="0"/>
          </a:p>
          <a:p>
            <a:pPr marL="609600" indent="-228600">
              <a:lnSpc>
                <a:spcPct val="140000"/>
              </a:lnSpc>
              <a:buSzPts val="6500"/>
              <a:buChar char="•"/>
              <a:defRPr sz="6500">
                <a:solidFill>
                  <a:srgbClr val="3F5462"/>
                </a:solidFill>
              </a:defRPr>
            </a:pPr>
            <a:r>
              <a:rPr dirty="0"/>
              <a:t> </a:t>
            </a:r>
            <a:r>
              <a:rPr b="1" dirty="0"/>
              <a:t>Falco</a:t>
            </a:r>
            <a:r>
              <a:rPr dirty="0"/>
              <a:t> in Action !</a:t>
            </a:r>
          </a:p>
        </p:txBody>
      </p:sp>
      <p:sp>
        <p:nvSpPr>
          <p:cNvPr id="399" name="Agenda"/>
          <p:cNvSpPr txBox="1"/>
          <p:nvPr/>
        </p:nvSpPr>
        <p:spPr>
          <a:xfrm>
            <a:off x="17641106" y="1063615"/>
            <a:ext cx="4669781" cy="1418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10000" b="1">
                <a:solidFill>
                  <a:schemeClr val="accent1"/>
                </a:solidFill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Falco and Kubernetes"/>
          <p:cNvSpPr/>
          <p:nvPr/>
        </p:nvSpPr>
        <p:spPr>
          <a:xfrm>
            <a:off x="4499846" y="3816469"/>
            <a:ext cx="15384308" cy="6083062"/>
          </a:xfrm>
          <a:prstGeom prst="roundRect">
            <a:avLst>
              <a:gd name="adj" fmla="val 19664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6500">
                <a:solidFill>
                  <a:srgbClr val="3F5462"/>
                </a:solidFill>
              </a:defRPr>
            </a:pPr>
            <a:r>
              <a:rPr b="1"/>
              <a:t>Falco</a:t>
            </a:r>
            <a:r>
              <a:t> and </a:t>
            </a:r>
            <a:r>
              <a:rPr b="1"/>
              <a:t>Kubernetes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Kubernetes</a:t>
            </a:r>
          </a:p>
        </p:txBody>
      </p:sp>
      <p:sp>
        <p:nvSpPr>
          <p:cNvPr id="688" name="Host"/>
          <p:cNvSpPr/>
          <p:nvPr/>
        </p:nvSpPr>
        <p:spPr>
          <a:xfrm>
            <a:off x="2838979" y="4946864"/>
            <a:ext cx="5355628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689" name="Rounded Rectangle"/>
          <p:cNvSpPr/>
          <p:nvPr/>
        </p:nvSpPr>
        <p:spPr>
          <a:xfrm>
            <a:off x="2840014" y="3539992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EB402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90" name="Host"/>
          <p:cNvSpPr/>
          <p:nvPr/>
        </p:nvSpPr>
        <p:spPr>
          <a:xfrm>
            <a:off x="8757670" y="4975700"/>
            <a:ext cx="5355628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691" name="Host"/>
          <p:cNvSpPr/>
          <p:nvPr/>
        </p:nvSpPr>
        <p:spPr>
          <a:xfrm>
            <a:off x="14460399" y="4965270"/>
            <a:ext cx="5355628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692" name="Rounded Rectangle"/>
          <p:cNvSpPr/>
          <p:nvPr/>
        </p:nvSpPr>
        <p:spPr>
          <a:xfrm>
            <a:off x="4203884" y="3539992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3FF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93" name="Rounded Rectangle"/>
          <p:cNvSpPr/>
          <p:nvPr/>
        </p:nvSpPr>
        <p:spPr>
          <a:xfrm>
            <a:off x="5567753" y="3569441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4CD919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94" name="Rounded Rectangle"/>
          <p:cNvSpPr/>
          <p:nvPr/>
        </p:nvSpPr>
        <p:spPr>
          <a:xfrm>
            <a:off x="14491496" y="3544900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EB402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95" name="Rounded Rectangle"/>
          <p:cNvSpPr/>
          <p:nvPr/>
        </p:nvSpPr>
        <p:spPr>
          <a:xfrm>
            <a:off x="10122575" y="3525267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3FF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96" name="Rounded Rectangle"/>
          <p:cNvSpPr/>
          <p:nvPr/>
        </p:nvSpPr>
        <p:spPr>
          <a:xfrm>
            <a:off x="8758705" y="3510542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EB402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97" name="Rounded Rectangle"/>
          <p:cNvSpPr/>
          <p:nvPr/>
        </p:nvSpPr>
        <p:spPr>
          <a:xfrm>
            <a:off x="8758705" y="3510542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4CD919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98" name="Rounded Rectangle"/>
          <p:cNvSpPr/>
          <p:nvPr/>
        </p:nvSpPr>
        <p:spPr>
          <a:xfrm>
            <a:off x="15894632" y="3539992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4CD919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99" name="Rounded Rectangle"/>
          <p:cNvSpPr/>
          <p:nvPr/>
        </p:nvSpPr>
        <p:spPr>
          <a:xfrm>
            <a:off x="17297768" y="3525267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4CD919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00" name="Rounded Rectangle"/>
          <p:cNvSpPr/>
          <p:nvPr/>
        </p:nvSpPr>
        <p:spPr>
          <a:xfrm>
            <a:off x="5057299" y="7171456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4CD919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01" name="Rounded Rectangle"/>
          <p:cNvSpPr/>
          <p:nvPr/>
        </p:nvSpPr>
        <p:spPr>
          <a:xfrm>
            <a:off x="5057299" y="8555571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EB402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02" name="Rounded Rectangle"/>
          <p:cNvSpPr/>
          <p:nvPr/>
        </p:nvSpPr>
        <p:spPr>
          <a:xfrm>
            <a:off x="5057299" y="9939687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3FF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03" name="SVC (1)"/>
          <p:cNvSpPr txBox="1"/>
          <p:nvPr/>
        </p:nvSpPr>
        <p:spPr>
          <a:xfrm>
            <a:off x="6810945" y="7498805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SVC (1)</a:t>
            </a:r>
          </a:p>
        </p:txBody>
      </p:sp>
      <p:sp>
        <p:nvSpPr>
          <p:cNvPr id="704" name="SVC (2)"/>
          <p:cNvSpPr txBox="1"/>
          <p:nvPr/>
        </p:nvSpPr>
        <p:spPr>
          <a:xfrm>
            <a:off x="6810945" y="8882922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SVC (2)</a:t>
            </a:r>
          </a:p>
        </p:txBody>
      </p:sp>
      <p:sp>
        <p:nvSpPr>
          <p:cNvPr id="705" name="SVC (3)"/>
          <p:cNvSpPr txBox="1"/>
          <p:nvPr/>
        </p:nvSpPr>
        <p:spPr>
          <a:xfrm>
            <a:off x="6810945" y="10267037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SVC (3)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Falco Daemonset</a:t>
            </a:r>
          </a:p>
        </p:txBody>
      </p:sp>
      <p:sp>
        <p:nvSpPr>
          <p:cNvPr id="708" name="Host"/>
          <p:cNvSpPr/>
          <p:nvPr/>
        </p:nvSpPr>
        <p:spPr>
          <a:xfrm>
            <a:off x="2838979" y="4946864"/>
            <a:ext cx="5355628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709" name="Rounded Rectangle"/>
          <p:cNvSpPr/>
          <p:nvPr/>
        </p:nvSpPr>
        <p:spPr>
          <a:xfrm>
            <a:off x="2840014" y="3539992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EB402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10" name="Host"/>
          <p:cNvSpPr/>
          <p:nvPr/>
        </p:nvSpPr>
        <p:spPr>
          <a:xfrm>
            <a:off x="8757670" y="4975700"/>
            <a:ext cx="5355628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711" name="Host"/>
          <p:cNvSpPr/>
          <p:nvPr/>
        </p:nvSpPr>
        <p:spPr>
          <a:xfrm>
            <a:off x="14460399" y="4965270"/>
            <a:ext cx="5355628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500">
                <a:solidFill>
                  <a:srgbClr val="3F5462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712" name="Rounded Rectangle"/>
          <p:cNvSpPr/>
          <p:nvPr/>
        </p:nvSpPr>
        <p:spPr>
          <a:xfrm>
            <a:off x="4203884" y="3539992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3FF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13" name="Rounded Rectangle"/>
          <p:cNvSpPr/>
          <p:nvPr/>
        </p:nvSpPr>
        <p:spPr>
          <a:xfrm>
            <a:off x="5567753" y="3569441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4CD919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14" name="Rounded Rectangle"/>
          <p:cNvSpPr/>
          <p:nvPr/>
        </p:nvSpPr>
        <p:spPr>
          <a:xfrm>
            <a:off x="14491496" y="3544900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EB402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15" name="Rounded Rectangle"/>
          <p:cNvSpPr/>
          <p:nvPr/>
        </p:nvSpPr>
        <p:spPr>
          <a:xfrm>
            <a:off x="10122575" y="3525267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3FF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16" name="Rounded Rectangle"/>
          <p:cNvSpPr/>
          <p:nvPr/>
        </p:nvSpPr>
        <p:spPr>
          <a:xfrm>
            <a:off x="8758705" y="3510542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EB402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17" name="Rounded Rectangle"/>
          <p:cNvSpPr/>
          <p:nvPr/>
        </p:nvSpPr>
        <p:spPr>
          <a:xfrm>
            <a:off x="8758705" y="3510542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4CD919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18" name="Rounded Rectangle"/>
          <p:cNvSpPr/>
          <p:nvPr/>
        </p:nvSpPr>
        <p:spPr>
          <a:xfrm>
            <a:off x="15894632" y="3539992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4CD919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19" name="Rounded Rectangle"/>
          <p:cNvSpPr/>
          <p:nvPr/>
        </p:nvSpPr>
        <p:spPr>
          <a:xfrm>
            <a:off x="17297768" y="3525267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4CD919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20" name="Rounded Rectangle"/>
          <p:cNvSpPr/>
          <p:nvPr/>
        </p:nvSpPr>
        <p:spPr>
          <a:xfrm>
            <a:off x="5057299" y="7171456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4CD919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21" name="Rounded Rectangle"/>
          <p:cNvSpPr/>
          <p:nvPr/>
        </p:nvSpPr>
        <p:spPr>
          <a:xfrm>
            <a:off x="5057299" y="8555571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EB402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22" name="Rounded Rectangle"/>
          <p:cNvSpPr/>
          <p:nvPr/>
        </p:nvSpPr>
        <p:spPr>
          <a:xfrm>
            <a:off x="5057299" y="9939687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3FF5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23" name="SVC (1)"/>
          <p:cNvSpPr txBox="1"/>
          <p:nvPr/>
        </p:nvSpPr>
        <p:spPr>
          <a:xfrm>
            <a:off x="6810945" y="7498805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SVC (1)</a:t>
            </a:r>
          </a:p>
        </p:txBody>
      </p:sp>
      <p:sp>
        <p:nvSpPr>
          <p:cNvPr id="724" name="SVC (2)"/>
          <p:cNvSpPr txBox="1"/>
          <p:nvPr/>
        </p:nvSpPr>
        <p:spPr>
          <a:xfrm>
            <a:off x="6810945" y="8882922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SVC (2)</a:t>
            </a:r>
          </a:p>
        </p:txBody>
      </p:sp>
      <p:sp>
        <p:nvSpPr>
          <p:cNvPr id="725" name="SVC (3)"/>
          <p:cNvSpPr txBox="1"/>
          <p:nvPr/>
        </p:nvSpPr>
        <p:spPr>
          <a:xfrm>
            <a:off x="6810945" y="10267037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SVC (3)</a:t>
            </a:r>
          </a:p>
        </p:txBody>
      </p:sp>
      <p:sp>
        <p:nvSpPr>
          <p:cNvPr id="726" name="Falco"/>
          <p:cNvSpPr/>
          <p:nvPr/>
        </p:nvSpPr>
        <p:spPr>
          <a:xfrm>
            <a:off x="6957022" y="3550824"/>
            <a:ext cx="1440845" cy="1769650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200" b="1">
                <a:solidFill>
                  <a:srgbClr val="3F5462"/>
                </a:solidFill>
              </a:defRPr>
            </a:lvl1pPr>
          </a:lstStyle>
          <a:p>
            <a:r>
              <a:t>Falco</a:t>
            </a:r>
          </a:p>
        </p:txBody>
      </p:sp>
      <p:sp>
        <p:nvSpPr>
          <p:cNvPr id="727" name="Falco"/>
          <p:cNvSpPr/>
          <p:nvPr/>
        </p:nvSpPr>
        <p:spPr>
          <a:xfrm>
            <a:off x="12892117" y="3550824"/>
            <a:ext cx="1440846" cy="1769650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200" b="1">
                <a:solidFill>
                  <a:srgbClr val="3F5462"/>
                </a:solidFill>
              </a:defRPr>
            </a:lvl1pPr>
          </a:lstStyle>
          <a:p>
            <a:r>
              <a:t>Falco</a:t>
            </a:r>
          </a:p>
        </p:txBody>
      </p:sp>
      <p:sp>
        <p:nvSpPr>
          <p:cNvPr id="728" name="Falco"/>
          <p:cNvSpPr/>
          <p:nvPr/>
        </p:nvSpPr>
        <p:spPr>
          <a:xfrm>
            <a:off x="18726305" y="3594841"/>
            <a:ext cx="1440845" cy="1769650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200" b="1">
                <a:solidFill>
                  <a:srgbClr val="3F5462"/>
                </a:solidFill>
              </a:defRPr>
            </a:lvl1pPr>
          </a:lstStyle>
          <a:p>
            <a:r>
              <a:t>Falco</a:t>
            </a:r>
          </a:p>
        </p:txBody>
      </p:sp>
      <p:sp>
        <p:nvSpPr>
          <p:cNvPr id="729" name="Falco"/>
          <p:cNvSpPr/>
          <p:nvPr/>
        </p:nvSpPr>
        <p:spPr>
          <a:xfrm>
            <a:off x="12264843" y="7199801"/>
            <a:ext cx="1219201" cy="1213309"/>
          </a:xfrm>
          <a:prstGeom prst="roundRect">
            <a:avLst>
              <a:gd name="adj" fmla="val 9050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200" b="1">
                <a:solidFill>
                  <a:srgbClr val="3F5462"/>
                </a:solidFill>
              </a:defRPr>
            </a:lvl1pPr>
          </a:lstStyle>
          <a:p>
            <a:r>
              <a:t>Falco</a:t>
            </a:r>
          </a:p>
        </p:txBody>
      </p:sp>
      <p:sp>
        <p:nvSpPr>
          <p:cNvPr id="730" name="Daemonset"/>
          <p:cNvSpPr txBox="1"/>
          <p:nvPr/>
        </p:nvSpPr>
        <p:spPr>
          <a:xfrm>
            <a:off x="13993090" y="7498805"/>
            <a:ext cx="6698499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Daemonset</a:t>
            </a:r>
          </a:p>
        </p:txBody>
      </p:sp>
      <p:sp>
        <p:nvSpPr>
          <p:cNvPr id="731" name="github.com/falcosecurity/falco/tree/dev/integrations/k8s-using-daemonset"/>
          <p:cNvSpPr txBox="1"/>
          <p:nvPr/>
        </p:nvSpPr>
        <p:spPr>
          <a:xfrm>
            <a:off x="2291545" y="12490774"/>
            <a:ext cx="1866949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5400"/>
              </a:lnSpc>
              <a:defRPr sz="34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Andale Mono"/>
                <a:ea typeface="Andale Mono"/>
                <a:cs typeface="Andale Mono"/>
                <a:sym typeface="Andale Mono"/>
                <a:hlinkClick r:id="rId2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github.com/falcosecurity/falco/tree/dev/integrations/k8s-using-daemonset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Orchestrator Metadata</a:t>
            </a:r>
          </a:p>
        </p:txBody>
      </p:sp>
      <p:sp>
        <p:nvSpPr>
          <p:cNvPr id="734" name="Line"/>
          <p:cNvSpPr/>
          <p:nvPr/>
        </p:nvSpPr>
        <p:spPr>
          <a:xfrm>
            <a:off x="7071007" y="10131338"/>
            <a:ext cx="13131905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735" name="nginx…"/>
          <p:cNvSpPr/>
          <p:nvPr/>
        </p:nvSpPr>
        <p:spPr>
          <a:xfrm>
            <a:off x="14847473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nginx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736" name="myapp…"/>
          <p:cNvSpPr/>
          <p:nvPr/>
        </p:nvSpPr>
        <p:spPr>
          <a:xfrm>
            <a:off x="17430557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myapp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737" name="Rectangle"/>
          <p:cNvSpPr/>
          <p:nvPr/>
        </p:nvSpPr>
        <p:spPr>
          <a:xfrm>
            <a:off x="12368458" y="9942732"/>
            <a:ext cx="7014168" cy="37721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 algn="ctr">
              <a:lnSpc>
                <a:spcPct val="140000"/>
              </a:lnSpc>
              <a:defRPr sz="2000">
                <a:solidFill>
                  <a:srgbClr val="3F5462"/>
                </a:solidFill>
              </a:defRPr>
            </a:pPr>
            <a:endParaRPr/>
          </a:p>
        </p:txBody>
      </p:sp>
      <p:sp>
        <p:nvSpPr>
          <p:cNvPr id="738" name="Line"/>
          <p:cNvSpPr/>
          <p:nvPr/>
        </p:nvSpPr>
        <p:spPr>
          <a:xfrm>
            <a:off x="18657799" y="9529178"/>
            <a:ext cx="1" cy="398382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739" name="Line"/>
          <p:cNvSpPr/>
          <p:nvPr/>
        </p:nvSpPr>
        <p:spPr>
          <a:xfrm>
            <a:off x="16049314" y="9529179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740" name="Orchestrator…"/>
          <p:cNvSpPr/>
          <p:nvPr/>
        </p:nvSpPr>
        <p:spPr>
          <a:xfrm>
            <a:off x="5780423" y="3927928"/>
            <a:ext cx="3062021" cy="2220471"/>
          </a:xfrm>
          <a:prstGeom prst="roundRect">
            <a:avLst>
              <a:gd name="adj" fmla="val 19643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2000" b="1">
                <a:solidFill>
                  <a:srgbClr val="EA662B"/>
                </a:solidFill>
              </a:defRPr>
            </a:pPr>
            <a:r>
              <a:t>Orchestrator</a:t>
            </a:r>
          </a:p>
          <a:p>
            <a:pPr algn="ctr">
              <a:lnSpc>
                <a:spcPct val="140000"/>
              </a:lnSpc>
              <a:defRPr sz="2000" b="1">
                <a:solidFill>
                  <a:srgbClr val="EA662B"/>
                </a:solidFill>
              </a:defRPr>
            </a:pPr>
            <a:r>
              <a:t>metadata</a:t>
            </a:r>
          </a:p>
        </p:txBody>
      </p:sp>
      <p:sp>
        <p:nvSpPr>
          <p:cNvPr id="741" name="Kubernetes…"/>
          <p:cNvSpPr/>
          <p:nvPr/>
        </p:nvSpPr>
        <p:spPr>
          <a:xfrm>
            <a:off x="3183545" y="6276183"/>
            <a:ext cx="3376400" cy="3096461"/>
          </a:xfrm>
          <a:prstGeom prst="roundRect">
            <a:avLst>
              <a:gd name="adj" fmla="val 10885"/>
            </a:avLst>
          </a:prstGeom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Kubernetes</a:t>
            </a:r>
          </a:p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API</a:t>
            </a:r>
            <a:br/>
            <a:r>
              <a:t>Server</a:t>
            </a:r>
          </a:p>
        </p:txBody>
      </p:sp>
      <p:sp>
        <p:nvSpPr>
          <p:cNvPr id="742" name="Ship’s Wheel"/>
          <p:cNvSpPr/>
          <p:nvPr/>
        </p:nvSpPr>
        <p:spPr>
          <a:xfrm>
            <a:off x="2565763" y="743617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38" y="0"/>
                </a:moveTo>
                <a:cubicBezTo>
                  <a:pt x="9452" y="0"/>
                  <a:pt x="9998" y="2071"/>
                  <a:pt x="9998" y="2071"/>
                </a:cubicBezTo>
                <a:cubicBezTo>
                  <a:pt x="10185" y="2623"/>
                  <a:pt x="10101" y="3719"/>
                  <a:pt x="10101" y="3719"/>
                </a:cubicBezTo>
                <a:cubicBezTo>
                  <a:pt x="9485" y="4252"/>
                  <a:pt x="9779" y="4548"/>
                  <a:pt x="9975" y="4668"/>
                </a:cubicBezTo>
                <a:cubicBezTo>
                  <a:pt x="8777" y="4784"/>
                  <a:pt x="7680" y="5247"/>
                  <a:pt x="6782" y="5952"/>
                </a:cubicBezTo>
                <a:cubicBezTo>
                  <a:pt x="6824" y="5723"/>
                  <a:pt x="6774" y="5358"/>
                  <a:pt x="6011" y="5414"/>
                </a:cubicBezTo>
                <a:cubicBezTo>
                  <a:pt x="6011" y="5414"/>
                  <a:pt x="5178" y="4698"/>
                  <a:pt x="4919" y="4175"/>
                </a:cubicBezTo>
                <a:cubicBezTo>
                  <a:pt x="4919" y="4175"/>
                  <a:pt x="3841" y="2325"/>
                  <a:pt x="3002" y="3164"/>
                </a:cubicBezTo>
                <a:cubicBezTo>
                  <a:pt x="2163" y="4003"/>
                  <a:pt x="4013" y="5079"/>
                  <a:pt x="4013" y="5079"/>
                </a:cubicBezTo>
                <a:cubicBezTo>
                  <a:pt x="4536" y="5338"/>
                  <a:pt x="5251" y="6173"/>
                  <a:pt x="5251" y="6173"/>
                </a:cubicBezTo>
                <a:cubicBezTo>
                  <a:pt x="5198" y="6919"/>
                  <a:pt x="5547" y="6981"/>
                  <a:pt x="5776" y="6944"/>
                </a:cubicBezTo>
                <a:cubicBezTo>
                  <a:pt x="5097" y="7789"/>
                  <a:pt x="4635" y="8816"/>
                  <a:pt x="4477" y="9939"/>
                </a:cubicBezTo>
                <a:cubicBezTo>
                  <a:pt x="4314" y="9846"/>
                  <a:pt x="4067" y="9859"/>
                  <a:pt x="3719" y="10262"/>
                </a:cubicBezTo>
                <a:cubicBezTo>
                  <a:pt x="3719" y="10262"/>
                  <a:pt x="2623" y="10345"/>
                  <a:pt x="2071" y="10159"/>
                </a:cubicBezTo>
                <a:cubicBezTo>
                  <a:pt x="2071" y="10159"/>
                  <a:pt x="0" y="9614"/>
                  <a:pt x="0" y="10800"/>
                </a:cubicBezTo>
                <a:cubicBezTo>
                  <a:pt x="0" y="11986"/>
                  <a:pt x="2071" y="11441"/>
                  <a:pt x="2071" y="11441"/>
                </a:cubicBezTo>
                <a:cubicBezTo>
                  <a:pt x="2623" y="11255"/>
                  <a:pt x="3719" y="11338"/>
                  <a:pt x="3719" y="11338"/>
                </a:cubicBezTo>
                <a:cubicBezTo>
                  <a:pt x="4067" y="11741"/>
                  <a:pt x="4314" y="11754"/>
                  <a:pt x="4477" y="11661"/>
                </a:cubicBezTo>
                <a:cubicBezTo>
                  <a:pt x="4635" y="12784"/>
                  <a:pt x="5097" y="13811"/>
                  <a:pt x="5776" y="14656"/>
                </a:cubicBezTo>
                <a:cubicBezTo>
                  <a:pt x="5547" y="14619"/>
                  <a:pt x="5198" y="14681"/>
                  <a:pt x="5251" y="15427"/>
                </a:cubicBezTo>
                <a:cubicBezTo>
                  <a:pt x="5251" y="15427"/>
                  <a:pt x="4536" y="16262"/>
                  <a:pt x="4013" y="16521"/>
                </a:cubicBezTo>
                <a:cubicBezTo>
                  <a:pt x="4013" y="16521"/>
                  <a:pt x="2163" y="17599"/>
                  <a:pt x="3002" y="18438"/>
                </a:cubicBezTo>
                <a:cubicBezTo>
                  <a:pt x="3841" y="19276"/>
                  <a:pt x="4919" y="17425"/>
                  <a:pt x="4919" y="17425"/>
                </a:cubicBezTo>
                <a:cubicBezTo>
                  <a:pt x="5178" y="16902"/>
                  <a:pt x="6011" y="16188"/>
                  <a:pt x="6011" y="16188"/>
                </a:cubicBezTo>
                <a:cubicBezTo>
                  <a:pt x="6774" y="16243"/>
                  <a:pt x="6822" y="15877"/>
                  <a:pt x="6780" y="15648"/>
                </a:cubicBezTo>
                <a:cubicBezTo>
                  <a:pt x="7621" y="16308"/>
                  <a:pt x="8636" y="16753"/>
                  <a:pt x="9744" y="16904"/>
                </a:cubicBezTo>
                <a:cubicBezTo>
                  <a:pt x="9698" y="17064"/>
                  <a:pt x="9761" y="17287"/>
                  <a:pt x="10101" y="17582"/>
                </a:cubicBezTo>
                <a:cubicBezTo>
                  <a:pt x="10101" y="17582"/>
                  <a:pt x="10185" y="18977"/>
                  <a:pt x="9998" y="19529"/>
                </a:cubicBezTo>
                <a:cubicBezTo>
                  <a:pt x="9998" y="19529"/>
                  <a:pt x="9452" y="21600"/>
                  <a:pt x="10638" y="21600"/>
                </a:cubicBezTo>
                <a:cubicBezTo>
                  <a:pt x="11824" y="21600"/>
                  <a:pt x="11279" y="19529"/>
                  <a:pt x="11279" y="19529"/>
                </a:cubicBezTo>
                <a:cubicBezTo>
                  <a:pt x="11093" y="18977"/>
                  <a:pt x="11176" y="17582"/>
                  <a:pt x="11176" y="17582"/>
                </a:cubicBezTo>
                <a:cubicBezTo>
                  <a:pt x="11528" y="17278"/>
                  <a:pt x="11583" y="17050"/>
                  <a:pt x="11529" y="16888"/>
                </a:cubicBezTo>
                <a:cubicBezTo>
                  <a:pt x="12560" y="16728"/>
                  <a:pt x="13505" y="16310"/>
                  <a:pt x="14301" y="15704"/>
                </a:cubicBezTo>
                <a:cubicBezTo>
                  <a:pt x="14366" y="15870"/>
                  <a:pt x="14560" y="16011"/>
                  <a:pt x="15054" y="15976"/>
                </a:cubicBezTo>
                <a:cubicBezTo>
                  <a:pt x="15054" y="15976"/>
                  <a:pt x="16100" y="16902"/>
                  <a:pt x="16359" y="17425"/>
                </a:cubicBezTo>
                <a:cubicBezTo>
                  <a:pt x="16359" y="17425"/>
                  <a:pt x="17437" y="19274"/>
                  <a:pt x="18275" y="18436"/>
                </a:cubicBezTo>
                <a:cubicBezTo>
                  <a:pt x="19114" y="17597"/>
                  <a:pt x="17265" y="16521"/>
                  <a:pt x="17265" y="16521"/>
                </a:cubicBezTo>
                <a:cubicBezTo>
                  <a:pt x="16742" y="16262"/>
                  <a:pt x="15813" y="15214"/>
                  <a:pt x="15813" y="15214"/>
                </a:cubicBezTo>
                <a:cubicBezTo>
                  <a:pt x="15850" y="14709"/>
                  <a:pt x="15703" y="14520"/>
                  <a:pt x="15532" y="14460"/>
                </a:cubicBezTo>
                <a:cubicBezTo>
                  <a:pt x="16150" y="13626"/>
                  <a:pt x="16561" y="12629"/>
                  <a:pt x="16693" y="11548"/>
                </a:cubicBezTo>
                <a:cubicBezTo>
                  <a:pt x="16839" y="11723"/>
                  <a:pt x="17123" y="11869"/>
                  <a:pt x="17582" y="11338"/>
                </a:cubicBezTo>
                <a:cubicBezTo>
                  <a:pt x="17582" y="11338"/>
                  <a:pt x="18977" y="11255"/>
                  <a:pt x="19529" y="11441"/>
                </a:cubicBezTo>
                <a:cubicBezTo>
                  <a:pt x="19529" y="11441"/>
                  <a:pt x="21600" y="11986"/>
                  <a:pt x="21600" y="10800"/>
                </a:cubicBezTo>
                <a:cubicBezTo>
                  <a:pt x="21600" y="9614"/>
                  <a:pt x="19529" y="10159"/>
                  <a:pt x="19529" y="10159"/>
                </a:cubicBezTo>
                <a:cubicBezTo>
                  <a:pt x="18977" y="10345"/>
                  <a:pt x="17582" y="10262"/>
                  <a:pt x="17582" y="10262"/>
                </a:cubicBezTo>
                <a:cubicBezTo>
                  <a:pt x="17123" y="9731"/>
                  <a:pt x="16839" y="9877"/>
                  <a:pt x="16693" y="10052"/>
                </a:cubicBezTo>
                <a:cubicBezTo>
                  <a:pt x="16561" y="8971"/>
                  <a:pt x="16150" y="7974"/>
                  <a:pt x="15532" y="7140"/>
                </a:cubicBezTo>
                <a:cubicBezTo>
                  <a:pt x="15703" y="7080"/>
                  <a:pt x="15850" y="6891"/>
                  <a:pt x="15813" y="6386"/>
                </a:cubicBezTo>
                <a:cubicBezTo>
                  <a:pt x="15813" y="6386"/>
                  <a:pt x="16742" y="5338"/>
                  <a:pt x="17265" y="5079"/>
                </a:cubicBezTo>
                <a:cubicBezTo>
                  <a:pt x="17265" y="5079"/>
                  <a:pt x="19114" y="4003"/>
                  <a:pt x="18275" y="3164"/>
                </a:cubicBezTo>
                <a:cubicBezTo>
                  <a:pt x="17437" y="2325"/>
                  <a:pt x="16359" y="4175"/>
                  <a:pt x="16359" y="4175"/>
                </a:cubicBezTo>
                <a:cubicBezTo>
                  <a:pt x="16100" y="4698"/>
                  <a:pt x="15054" y="5624"/>
                  <a:pt x="15054" y="5624"/>
                </a:cubicBezTo>
                <a:cubicBezTo>
                  <a:pt x="14560" y="5589"/>
                  <a:pt x="14366" y="5730"/>
                  <a:pt x="14301" y="5896"/>
                </a:cubicBezTo>
                <a:cubicBezTo>
                  <a:pt x="13443" y="5242"/>
                  <a:pt x="12409" y="4808"/>
                  <a:pt x="11283" y="4679"/>
                </a:cubicBezTo>
                <a:cubicBezTo>
                  <a:pt x="11477" y="4569"/>
                  <a:pt x="11813" y="4270"/>
                  <a:pt x="11176" y="3719"/>
                </a:cubicBezTo>
                <a:cubicBezTo>
                  <a:pt x="11176" y="3719"/>
                  <a:pt x="11093" y="2623"/>
                  <a:pt x="11279" y="2071"/>
                </a:cubicBezTo>
                <a:cubicBezTo>
                  <a:pt x="11279" y="2071"/>
                  <a:pt x="11824" y="0"/>
                  <a:pt x="10638" y="0"/>
                </a:cubicBezTo>
                <a:close/>
                <a:moveTo>
                  <a:pt x="10361" y="6576"/>
                </a:moveTo>
                <a:lnTo>
                  <a:pt x="10361" y="8986"/>
                </a:lnTo>
                <a:cubicBezTo>
                  <a:pt x="10057" y="9023"/>
                  <a:pt x="9776" y="9135"/>
                  <a:pt x="9538" y="9305"/>
                </a:cubicBezTo>
                <a:lnTo>
                  <a:pt x="7825" y="7594"/>
                </a:lnTo>
                <a:cubicBezTo>
                  <a:pt x="8514" y="7001"/>
                  <a:pt x="9395" y="6625"/>
                  <a:pt x="10361" y="6576"/>
                </a:cubicBezTo>
                <a:close/>
                <a:moveTo>
                  <a:pt x="10916" y="6586"/>
                </a:moveTo>
                <a:cubicBezTo>
                  <a:pt x="11864" y="6662"/>
                  <a:pt x="12726" y="7050"/>
                  <a:pt x="13395" y="7649"/>
                </a:cubicBezTo>
                <a:lnTo>
                  <a:pt x="11688" y="9357"/>
                </a:lnTo>
                <a:cubicBezTo>
                  <a:pt x="11466" y="9183"/>
                  <a:pt x="11204" y="9059"/>
                  <a:pt x="10916" y="9004"/>
                </a:cubicBezTo>
                <a:lnTo>
                  <a:pt x="10916" y="6586"/>
                </a:lnTo>
                <a:close/>
                <a:moveTo>
                  <a:pt x="7428" y="7982"/>
                </a:moveTo>
                <a:lnTo>
                  <a:pt x="9139" y="9695"/>
                </a:lnTo>
                <a:cubicBezTo>
                  <a:pt x="8961" y="9932"/>
                  <a:pt x="8841" y="10214"/>
                  <a:pt x="8799" y="10522"/>
                </a:cubicBezTo>
                <a:lnTo>
                  <a:pt x="6358" y="10522"/>
                </a:lnTo>
                <a:cubicBezTo>
                  <a:pt x="6422" y="9549"/>
                  <a:pt x="6816" y="8666"/>
                  <a:pt x="7428" y="7982"/>
                </a:cubicBezTo>
                <a:close/>
                <a:moveTo>
                  <a:pt x="13785" y="8048"/>
                </a:moveTo>
                <a:cubicBezTo>
                  <a:pt x="14365" y="8722"/>
                  <a:pt x="14734" y="9580"/>
                  <a:pt x="14796" y="10522"/>
                </a:cubicBezTo>
                <a:lnTo>
                  <a:pt x="12357" y="10522"/>
                </a:lnTo>
                <a:cubicBezTo>
                  <a:pt x="12319" y="10244"/>
                  <a:pt x="12219" y="9986"/>
                  <a:pt x="12069" y="9764"/>
                </a:cubicBezTo>
                <a:lnTo>
                  <a:pt x="13785" y="8048"/>
                </a:lnTo>
                <a:close/>
                <a:moveTo>
                  <a:pt x="6358" y="11078"/>
                </a:moveTo>
                <a:lnTo>
                  <a:pt x="8807" y="11078"/>
                </a:lnTo>
                <a:cubicBezTo>
                  <a:pt x="8859" y="11378"/>
                  <a:pt x="8984" y="11651"/>
                  <a:pt x="9165" y="11880"/>
                </a:cubicBezTo>
                <a:lnTo>
                  <a:pt x="7428" y="13618"/>
                </a:lnTo>
                <a:cubicBezTo>
                  <a:pt x="6816" y="12934"/>
                  <a:pt x="6422" y="12051"/>
                  <a:pt x="6358" y="11078"/>
                </a:cubicBezTo>
                <a:close/>
                <a:moveTo>
                  <a:pt x="12347" y="11078"/>
                </a:moveTo>
                <a:lnTo>
                  <a:pt x="14796" y="11078"/>
                </a:lnTo>
                <a:cubicBezTo>
                  <a:pt x="14734" y="12020"/>
                  <a:pt x="14365" y="12878"/>
                  <a:pt x="13785" y="13552"/>
                </a:cubicBezTo>
                <a:lnTo>
                  <a:pt x="12042" y="11811"/>
                </a:lnTo>
                <a:cubicBezTo>
                  <a:pt x="12194" y="11597"/>
                  <a:pt x="12301" y="11348"/>
                  <a:pt x="12347" y="11078"/>
                </a:cubicBezTo>
                <a:close/>
                <a:moveTo>
                  <a:pt x="11654" y="12209"/>
                </a:moveTo>
                <a:lnTo>
                  <a:pt x="13395" y="13951"/>
                </a:lnTo>
                <a:cubicBezTo>
                  <a:pt x="12726" y="14550"/>
                  <a:pt x="11864" y="14938"/>
                  <a:pt x="10916" y="15014"/>
                </a:cubicBezTo>
                <a:lnTo>
                  <a:pt x="10916" y="12535"/>
                </a:lnTo>
                <a:cubicBezTo>
                  <a:pt x="11189" y="12483"/>
                  <a:pt x="11440" y="12369"/>
                  <a:pt x="11654" y="12209"/>
                </a:cubicBezTo>
                <a:close/>
                <a:moveTo>
                  <a:pt x="9571" y="12261"/>
                </a:moveTo>
                <a:cubicBezTo>
                  <a:pt x="9802" y="12417"/>
                  <a:pt x="10071" y="12518"/>
                  <a:pt x="10361" y="12553"/>
                </a:cubicBezTo>
                <a:lnTo>
                  <a:pt x="10361" y="15024"/>
                </a:lnTo>
                <a:cubicBezTo>
                  <a:pt x="9395" y="14975"/>
                  <a:pt x="8514" y="14599"/>
                  <a:pt x="7825" y="14006"/>
                </a:cubicBezTo>
                <a:lnTo>
                  <a:pt x="9571" y="12261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43" name="Line"/>
          <p:cNvSpPr/>
          <p:nvPr/>
        </p:nvSpPr>
        <p:spPr>
          <a:xfrm>
            <a:off x="6158866" y="6578600"/>
            <a:ext cx="1960939" cy="0"/>
          </a:xfrm>
          <a:prstGeom prst="line">
            <a:avLst/>
          </a:prstGeom>
          <a:ln w="25400">
            <a:solidFill>
              <a:schemeClr val="accent1">
                <a:lumOff val="-8862"/>
              </a:schemeClr>
            </a:solidFill>
            <a:headEnd type="oval"/>
            <a:tailEnd type="oval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44" name="Tag"/>
          <p:cNvSpPr/>
          <p:nvPr/>
        </p:nvSpPr>
        <p:spPr>
          <a:xfrm rot="15427996">
            <a:off x="16452921" y="5987893"/>
            <a:ext cx="916916" cy="1487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FFFFFF"/>
          </a:solidFill>
          <a:ln w="88900">
            <a:solidFill>
              <a:srgbClr val="EB652B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45" name="Tag"/>
          <p:cNvSpPr/>
          <p:nvPr/>
        </p:nvSpPr>
        <p:spPr>
          <a:xfrm rot="15427996">
            <a:off x="19197053" y="6082197"/>
            <a:ext cx="916916" cy="1487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EB652B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46" name="dev"/>
          <p:cNvSpPr txBox="1"/>
          <p:nvPr/>
        </p:nvSpPr>
        <p:spPr>
          <a:xfrm rot="20875931">
            <a:off x="16626606" y="6394725"/>
            <a:ext cx="838226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 defTabSz="905255">
              <a:lnSpc>
                <a:spcPct val="140000"/>
              </a:lnSpc>
              <a:defRPr sz="3465" b="1">
                <a:solidFill>
                  <a:srgbClr val="3F5462"/>
                </a:solidFill>
              </a:defRPr>
            </a:lvl1pPr>
          </a:lstStyle>
          <a:p>
            <a:r>
              <a:t>dev</a:t>
            </a:r>
          </a:p>
        </p:txBody>
      </p:sp>
      <p:sp>
        <p:nvSpPr>
          <p:cNvPr id="747" name="prod"/>
          <p:cNvSpPr txBox="1"/>
          <p:nvPr/>
        </p:nvSpPr>
        <p:spPr>
          <a:xfrm rot="20874000">
            <a:off x="19290848" y="6461450"/>
            <a:ext cx="1050423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 defTabSz="896111">
              <a:lnSpc>
                <a:spcPct val="140000"/>
              </a:lnSpc>
              <a:defRPr sz="3430" b="1">
                <a:solidFill>
                  <a:srgbClr val="3F5462"/>
                </a:solidFill>
              </a:defRPr>
            </a:lvl1pPr>
          </a:lstStyle>
          <a:p>
            <a:r>
              <a:t>prod</a:t>
            </a:r>
          </a:p>
        </p:txBody>
      </p:sp>
      <p:sp>
        <p:nvSpPr>
          <p:cNvPr id="748" name="Falco"/>
          <p:cNvSpPr/>
          <p:nvPr/>
        </p:nvSpPr>
        <p:spPr>
          <a:xfrm>
            <a:off x="7697106" y="6276183"/>
            <a:ext cx="3742216" cy="5255992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500" b="1">
                <a:solidFill>
                  <a:srgbClr val="3F5462"/>
                </a:solidFill>
              </a:defRPr>
            </a:lvl1pPr>
          </a:lstStyle>
          <a:p>
            <a:r>
              <a:t>Falco</a:t>
            </a:r>
          </a:p>
        </p:txBody>
      </p:sp>
      <p:sp>
        <p:nvSpPr>
          <p:cNvPr id="749" name="ebpf"/>
          <p:cNvSpPr/>
          <p:nvPr/>
        </p:nvSpPr>
        <p:spPr>
          <a:xfrm>
            <a:off x="8037203" y="10480326"/>
            <a:ext cx="3062022" cy="872337"/>
          </a:xfrm>
          <a:prstGeom prst="roundRect">
            <a:avLst>
              <a:gd name="adj" fmla="val 2183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ebpf</a:t>
            </a:r>
          </a:p>
        </p:txBody>
      </p:sp>
      <p:sp>
        <p:nvSpPr>
          <p:cNvPr id="750" name="…"/>
          <p:cNvSpPr/>
          <p:nvPr/>
        </p:nvSpPr>
        <p:spPr>
          <a:xfrm>
            <a:off x="10205225" y="8733057"/>
            <a:ext cx="1152192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751" name="System…"/>
          <p:cNvSpPr/>
          <p:nvPr/>
        </p:nvSpPr>
        <p:spPr>
          <a:xfrm>
            <a:off x="7799530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700">
                <a:solidFill>
                  <a:srgbClr val="3F5462"/>
                </a:solidFill>
              </a:defRPr>
            </a:pPr>
            <a:r>
              <a:t>System</a:t>
            </a:r>
          </a:p>
          <a:p>
            <a:pPr algn="ctr">
              <a:defRPr sz="1700">
                <a:solidFill>
                  <a:srgbClr val="3F5462"/>
                </a:solidFill>
              </a:defRPr>
            </a:pPr>
            <a:r>
              <a:t>call</a:t>
            </a:r>
          </a:p>
          <a:p>
            <a:pPr algn="ctr">
              <a:defRPr sz="1700">
                <a:solidFill>
                  <a:srgbClr val="3F5462"/>
                </a:solidFill>
              </a:defRPr>
            </a:pPr>
            <a:r>
              <a:t>Collector</a:t>
            </a:r>
          </a:p>
        </p:txBody>
      </p:sp>
      <p:sp>
        <p:nvSpPr>
          <p:cNvPr id="752" name="…"/>
          <p:cNvSpPr/>
          <p:nvPr/>
        </p:nvSpPr>
        <p:spPr>
          <a:xfrm>
            <a:off x="8992118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753" name="Filtering"/>
          <p:cNvSpPr/>
          <p:nvPr/>
        </p:nvSpPr>
        <p:spPr>
          <a:xfrm>
            <a:off x="7768249" y="7914617"/>
            <a:ext cx="3671073" cy="662207"/>
          </a:xfrm>
          <a:prstGeom prst="roundRect">
            <a:avLst>
              <a:gd name="adj" fmla="val 4570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rPr dirty="0"/>
              <a:t>Filtering</a:t>
            </a:r>
          </a:p>
        </p:txBody>
      </p:sp>
      <p:sp>
        <p:nvSpPr>
          <p:cNvPr id="754" name="Rule engine"/>
          <p:cNvSpPr/>
          <p:nvPr/>
        </p:nvSpPr>
        <p:spPr>
          <a:xfrm>
            <a:off x="7768249" y="7047798"/>
            <a:ext cx="3599931" cy="739035"/>
          </a:xfrm>
          <a:prstGeom prst="roundRect">
            <a:avLst>
              <a:gd name="adj" fmla="val 3249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t>Rule engine</a:t>
            </a:r>
          </a:p>
        </p:txBody>
      </p:sp>
      <p:sp>
        <p:nvSpPr>
          <p:cNvPr id="755" name="Falco Ruleset"/>
          <p:cNvSpPr/>
          <p:nvPr/>
        </p:nvSpPr>
        <p:spPr>
          <a:xfrm>
            <a:off x="9971076" y="7437199"/>
            <a:ext cx="1270103" cy="601102"/>
          </a:xfrm>
          <a:prstGeom prst="roundRect">
            <a:avLst>
              <a:gd name="adj" fmla="val 1732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200">
                <a:solidFill>
                  <a:srgbClr val="3F5462"/>
                </a:solidFill>
              </a:defRPr>
            </a:lvl1pPr>
          </a:lstStyle>
          <a:p>
            <a:r>
              <a:t>Falco Ruleset</a:t>
            </a:r>
          </a:p>
        </p:txBody>
      </p:sp>
      <p:sp>
        <p:nvSpPr>
          <p:cNvPr id="756" name="ClusterName: demo-kubeaws KubernetesNodeName: ip-10-1.ec2.internal Deployment: example-demo-app"/>
          <p:cNvSpPr/>
          <p:nvPr/>
        </p:nvSpPr>
        <p:spPr>
          <a:xfrm>
            <a:off x="13049673" y="4120619"/>
            <a:ext cx="6050085" cy="1835089"/>
          </a:xfrm>
          <a:prstGeom prst="roundRect">
            <a:avLst>
              <a:gd name="adj" fmla="val 19583"/>
            </a:avLst>
          </a:prstGeom>
          <a:solidFill>
            <a:srgbClr val="FFFFFF"/>
          </a:solidFill>
          <a:ln w="88900">
            <a:solidFill>
              <a:srgbClr val="FD520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2300">
                <a:solidFill>
                  <a:srgbClr val="000000"/>
                </a:solidFill>
              </a:defRPr>
            </a:pPr>
            <a:r>
              <a:rPr b="1" i="1"/>
              <a:t>ClusterName</a:t>
            </a:r>
            <a:r>
              <a:t>: demo-kubeaws</a:t>
            </a:r>
            <a:br/>
            <a:r>
              <a:rPr b="1" i="1"/>
              <a:t>KubernetesNodeName</a:t>
            </a:r>
            <a:r>
              <a:t>: ip-10-1.ec2.internal</a:t>
            </a:r>
            <a:br/>
            <a:r>
              <a:rPr b="1" i="1"/>
              <a:t>Deployment</a:t>
            </a:r>
            <a:r>
              <a:t>: example-demo-app</a:t>
            </a:r>
            <a:br/>
            <a:endParaRPr/>
          </a:p>
        </p:txBody>
      </p:sp>
      <p:sp>
        <p:nvSpPr>
          <p:cNvPr id="757" name="Line"/>
          <p:cNvSpPr/>
          <p:nvPr/>
        </p:nvSpPr>
        <p:spPr>
          <a:xfrm flipV="1">
            <a:off x="16049315" y="5788121"/>
            <a:ext cx="1" cy="1389555"/>
          </a:xfrm>
          <a:prstGeom prst="line">
            <a:avLst/>
          </a:prstGeom>
          <a:ln w="25400">
            <a:solidFill>
              <a:srgbClr val="EB5E2B"/>
            </a:solidFill>
            <a:headEnd type="oval"/>
            <a:tailEnd type="oval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Kubernetes Audit Events</a:t>
            </a:r>
          </a:p>
        </p:txBody>
      </p:sp>
      <p:sp>
        <p:nvSpPr>
          <p:cNvPr id="760" name="Line"/>
          <p:cNvSpPr/>
          <p:nvPr/>
        </p:nvSpPr>
        <p:spPr>
          <a:xfrm>
            <a:off x="7055456" y="10131338"/>
            <a:ext cx="13147456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761" name="nginx…"/>
          <p:cNvSpPr/>
          <p:nvPr/>
        </p:nvSpPr>
        <p:spPr>
          <a:xfrm>
            <a:off x="14847473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nginx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762" name="myapp…"/>
          <p:cNvSpPr/>
          <p:nvPr/>
        </p:nvSpPr>
        <p:spPr>
          <a:xfrm>
            <a:off x="17430557" y="7067197"/>
            <a:ext cx="2454486" cy="245448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myapp</a:t>
            </a:r>
          </a:p>
          <a:p>
            <a:pPr algn="ctr">
              <a:lnSpc>
                <a:spcPct val="140000"/>
              </a:lnSpc>
              <a:defRPr sz="2500">
                <a:solidFill>
                  <a:srgbClr val="3F5462"/>
                </a:solidFill>
              </a:defRPr>
            </a:pPr>
            <a:r>
              <a:t>(container)</a:t>
            </a:r>
          </a:p>
        </p:txBody>
      </p:sp>
      <p:sp>
        <p:nvSpPr>
          <p:cNvPr id="763" name="Rectangle"/>
          <p:cNvSpPr/>
          <p:nvPr/>
        </p:nvSpPr>
        <p:spPr>
          <a:xfrm>
            <a:off x="12368458" y="9942732"/>
            <a:ext cx="7014168" cy="37721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 algn="ctr">
              <a:lnSpc>
                <a:spcPct val="140000"/>
              </a:lnSpc>
              <a:defRPr sz="2000">
                <a:solidFill>
                  <a:srgbClr val="3F5462"/>
                </a:solidFill>
              </a:defRPr>
            </a:pPr>
            <a:endParaRPr/>
          </a:p>
        </p:txBody>
      </p:sp>
      <p:sp>
        <p:nvSpPr>
          <p:cNvPr id="764" name="Line"/>
          <p:cNvSpPr/>
          <p:nvPr/>
        </p:nvSpPr>
        <p:spPr>
          <a:xfrm>
            <a:off x="18657799" y="9529178"/>
            <a:ext cx="1" cy="398382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765" name="Line"/>
          <p:cNvSpPr/>
          <p:nvPr/>
        </p:nvSpPr>
        <p:spPr>
          <a:xfrm>
            <a:off x="16049314" y="9529179"/>
            <a:ext cx="1" cy="364514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766" name="Kubernetes…"/>
          <p:cNvSpPr/>
          <p:nvPr/>
        </p:nvSpPr>
        <p:spPr>
          <a:xfrm>
            <a:off x="3183545" y="6276183"/>
            <a:ext cx="3376400" cy="3096461"/>
          </a:xfrm>
          <a:prstGeom prst="roundRect">
            <a:avLst>
              <a:gd name="adj" fmla="val 10885"/>
            </a:avLst>
          </a:prstGeom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Kubernetes</a:t>
            </a:r>
          </a:p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API</a:t>
            </a:r>
            <a:br/>
            <a:r>
              <a:t>Server</a:t>
            </a:r>
          </a:p>
        </p:txBody>
      </p:sp>
      <p:sp>
        <p:nvSpPr>
          <p:cNvPr id="767" name="Ship’s Wheel"/>
          <p:cNvSpPr/>
          <p:nvPr/>
        </p:nvSpPr>
        <p:spPr>
          <a:xfrm>
            <a:off x="2565763" y="743617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38" y="0"/>
                </a:moveTo>
                <a:cubicBezTo>
                  <a:pt x="9452" y="0"/>
                  <a:pt x="9998" y="2071"/>
                  <a:pt x="9998" y="2071"/>
                </a:cubicBezTo>
                <a:cubicBezTo>
                  <a:pt x="10185" y="2623"/>
                  <a:pt x="10101" y="3719"/>
                  <a:pt x="10101" y="3719"/>
                </a:cubicBezTo>
                <a:cubicBezTo>
                  <a:pt x="9485" y="4252"/>
                  <a:pt x="9779" y="4548"/>
                  <a:pt x="9975" y="4668"/>
                </a:cubicBezTo>
                <a:cubicBezTo>
                  <a:pt x="8777" y="4784"/>
                  <a:pt x="7680" y="5247"/>
                  <a:pt x="6782" y="5952"/>
                </a:cubicBezTo>
                <a:cubicBezTo>
                  <a:pt x="6824" y="5723"/>
                  <a:pt x="6774" y="5358"/>
                  <a:pt x="6011" y="5414"/>
                </a:cubicBezTo>
                <a:cubicBezTo>
                  <a:pt x="6011" y="5414"/>
                  <a:pt x="5178" y="4698"/>
                  <a:pt x="4919" y="4175"/>
                </a:cubicBezTo>
                <a:cubicBezTo>
                  <a:pt x="4919" y="4175"/>
                  <a:pt x="3841" y="2325"/>
                  <a:pt x="3002" y="3164"/>
                </a:cubicBezTo>
                <a:cubicBezTo>
                  <a:pt x="2163" y="4003"/>
                  <a:pt x="4013" y="5079"/>
                  <a:pt x="4013" y="5079"/>
                </a:cubicBezTo>
                <a:cubicBezTo>
                  <a:pt x="4536" y="5338"/>
                  <a:pt x="5251" y="6173"/>
                  <a:pt x="5251" y="6173"/>
                </a:cubicBezTo>
                <a:cubicBezTo>
                  <a:pt x="5198" y="6919"/>
                  <a:pt x="5547" y="6981"/>
                  <a:pt x="5776" y="6944"/>
                </a:cubicBezTo>
                <a:cubicBezTo>
                  <a:pt x="5097" y="7789"/>
                  <a:pt x="4635" y="8816"/>
                  <a:pt x="4477" y="9939"/>
                </a:cubicBezTo>
                <a:cubicBezTo>
                  <a:pt x="4314" y="9846"/>
                  <a:pt x="4067" y="9859"/>
                  <a:pt x="3719" y="10262"/>
                </a:cubicBezTo>
                <a:cubicBezTo>
                  <a:pt x="3719" y="10262"/>
                  <a:pt x="2623" y="10345"/>
                  <a:pt x="2071" y="10159"/>
                </a:cubicBezTo>
                <a:cubicBezTo>
                  <a:pt x="2071" y="10159"/>
                  <a:pt x="0" y="9614"/>
                  <a:pt x="0" y="10800"/>
                </a:cubicBezTo>
                <a:cubicBezTo>
                  <a:pt x="0" y="11986"/>
                  <a:pt x="2071" y="11441"/>
                  <a:pt x="2071" y="11441"/>
                </a:cubicBezTo>
                <a:cubicBezTo>
                  <a:pt x="2623" y="11255"/>
                  <a:pt x="3719" y="11338"/>
                  <a:pt x="3719" y="11338"/>
                </a:cubicBezTo>
                <a:cubicBezTo>
                  <a:pt x="4067" y="11741"/>
                  <a:pt x="4314" y="11754"/>
                  <a:pt x="4477" y="11661"/>
                </a:cubicBezTo>
                <a:cubicBezTo>
                  <a:pt x="4635" y="12784"/>
                  <a:pt x="5097" y="13811"/>
                  <a:pt x="5776" y="14656"/>
                </a:cubicBezTo>
                <a:cubicBezTo>
                  <a:pt x="5547" y="14619"/>
                  <a:pt x="5198" y="14681"/>
                  <a:pt x="5251" y="15427"/>
                </a:cubicBezTo>
                <a:cubicBezTo>
                  <a:pt x="5251" y="15427"/>
                  <a:pt x="4536" y="16262"/>
                  <a:pt x="4013" y="16521"/>
                </a:cubicBezTo>
                <a:cubicBezTo>
                  <a:pt x="4013" y="16521"/>
                  <a:pt x="2163" y="17599"/>
                  <a:pt x="3002" y="18438"/>
                </a:cubicBezTo>
                <a:cubicBezTo>
                  <a:pt x="3841" y="19276"/>
                  <a:pt x="4919" y="17425"/>
                  <a:pt x="4919" y="17425"/>
                </a:cubicBezTo>
                <a:cubicBezTo>
                  <a:pt x="5178" y="16902"/>
                  <a:pt x="6011" y="16188"/>
                  <a:pt x="6011" y="16188"/>
                </a:cubicBezTo>
                <a:cubicBezTo>
                  <a:pt x="6774" y="16243"/>
                  <a:pt x="6822" y="15877"/>
                  <a:pt x="6780" y="15648"/>
                </a:cubicBezTo>
                <a:cubicBezTo>
                  <a:pt x="7621" y="16308"/>
                  <a:pt x="8636" y="16753"/>
                  <a:pt x="9744" y="16904"/>
                </a:cubicBezTo>
                <a:cubicBezTo>
                  <a:pt x="9698" y="17064"/>
                  <a:pt x="9761" y="17287"/>
                  <a:pt x="10101" y="17582"/>
                </a:cubicBezTo>
                <a:cubicBezTo>
                  <a:pt x="10101" y="17582"/>
                  <a:pt x="10185" y="18977"/>
                  <a:pt x="9998" y="19529"/>
                </a:cubicBezTo>
                <a:cubicBezTo>
                  <a:pt x="9998" y="19529"/>
                  <a:pt x="9452" y="21600"/>
                  <a:pt x="10638" y="21600"/>
                </a:cubicBezTo>
                <a:cubicBezTo>
                  <a:pt x="11824" y="21600"/>
                  <a:pt x="11279" y="19529"/>
                  <a:pt x="11279" y="19529"/>
                </a:cubicBezTo>
                <a:cubicBezTo>
                  <a:pt x="11093" y="18977"/>
                  <a:pt x="11176" y="17582"/>
                  <a:pt x="11176" y="17582"/>
                </a:cubicBezTo>
                <a:cubicBezTo>
                  <a:pt x="11528" y="17278"/>
                  <a:pt x="11583" y="17050"/>
                  <a:pt x="11529" y="16888"/>
                </a:cubicBezTo>
                <a:cubicBezTo>
                  <a:pt x="12560" y="16728"/>
                  <a:pt x="13505" y="16310"/>
                  <a:pt x="14301" y="15704"/>
                </a:cubicBezTo>
                <a:cubicBezTo>
                  <a:pt x="14366" y="15870"/>
                  <a:pt x="14560" y="16011"/>
                  <a:pt x="15054" y="15976"/>
                </a:cubicBezTo>
                <a:cubicBezTo>
                  <a:pt x="15054" y="15976"/>
                  <a:pt x="16100" y="16902"/>
                  <a:pt x="16359" y="17425"/>
                </a:cubicBezTo>
                <a:cubicBezTo>
                  <a:pt x="16359" y="17425"/>
                  <a:pt x="17437" y="19274"/>
                  <a:pt x="18275" y="18436"/>
                </a:cubicBezTo>
                <a:cubicBezTo>
                  <a:pt x="19114" y="17597"/>
                  <a:pt x="17265" y="16521"/>
                  <a:pt x="17265" y="16521"/>
                </a:cubicBezTo>
                <a:cubicBezTo>
                  <a:pt x="16742" y="16262"/>
                  <a:pt x="15813" y="15214"/>
                  <a:pt x="15813" y="15214"/>
                </a:cubicBezTo>
                <a:cubicBezTo>
                  <a:pt x="15850" y="14709"/>
                  <a:pt x="15703" y="14520"/>
                  <a:pt x="15532" y="14460"/>
                </a:cubicBezTo>
                <a:cubicBezTo>
                  <a:pt x="16150" y="13626"/>
                  <a:pt x="16561" y="12629"/>
                  <a:pt x="16693" y="11548"/>
                </a:cubicBezTo>
                <a:cubicBezTo>
                  <a:pt x="16839" y="11723"/>
                  <a:pt x="17123" y="11869"/>
                  <a:pt x="17582" y="11338"/>
                </a:cubicBezTo>
                <a:cubicBezTo>
                  <a:pt x="17582" y="11338"/>
                  <a:pt x="18977" y="11255"/>
                  <a:pt x="19529" y="11441"/>
                </a:cubicBezTo>
                <a:cubicBezTo>
                  <a:pt x="19529" y="11441"/>
                  <a:pt x="21600" y="11986"/>
                  <a:pt x="21600" y="10800"/>
                </a:cubicBezTo>
                <a:cubicBezTo>
                  <a:pt x="21600" y="9614"/>
                  <a:pt x="19529" y="10159"/>
                  <a:pt x="19529" y="10159"/>
                </a:cubicBezTo>
                <a:cubicBezTo>
                  <a:pt x="18977" y="10345"/>
                  <a:pt x="17582" y="10262"/>
                  <a:pt x="17582" y="10262"/>
                </a:cubicBezTo>
                <a:cubicBezTo>
                  <a:pt x="17123" y="9731"/>
                  <a:pt x="16839" y="9877"/>
                  <a:pt x="16693" y="10052"/>
                </a:cubicBezTo>
                <a:cubicBezTo>
                  <a:pt x="16561" y="8971"/>
                  <a:pt x="16150" y="7974"/>
                  <a:pt x="15532" y="7140"/>
                </a:cubicBezTo>
                <a:cubicBezTo>
                  <a:pt x="15703" y="7080"/>
                  <a:pt x="15850" y="6891"/>
                  <a:pt x="15813" y="6386"/>
                </a:cubicBezTo>
                <a:cubicBezTo>
                  <a:pt x="15813" y="6386"/>
                  <a:pt x="16742" y="5338"/>
                  <a:pt x="17265" y="5079"/>
                </a:cubicBezTo>
                <a:cubicBezTo>
                  <a:pt x="17265" y="5079"/>
                  <a:pt x="19114" y="4003"/>
                  <a:pt x="18275" y="3164"/>
                </a:cubicBezTo>
                <a:cubicBezTo>
                  <a:pt x="17437" y="2325"/>
                  <a:pt x="16359" y="4175"/>
                  <a:pt x="16359" y="4175"/>
                </a:cubicBezTo>
                <a:cubicBezTo>
                  <a:pt x="16100" y="4698"/>
                  <a:pt x="15054" y="5624"/>
                  <a:pt x="15054" y="5624"/>
                </a:cubicBezTo>
                <a:cubicBezTo>
                  <a:pt x="14560" y="5589"/>
                  <a:pt x="14366" y="5730"/>
                  <a:pt x="14301" y="5896"/>
                </a:cubicBezTo>
                <a:cubicBezTo>
                  <a:pt x="13443" y="5242"/>
                  <a:pt x="12409" y="4808"/>
                  <a:pt x="11283" y="4679"/>
                </a:cubicBezTo>
                <a:cubicBezTo>
                  <a:pt x="11477" y="4569"/>
                  <a:pt x="11813" y="4270"/>
                  <a:pt x="11176" y="3719"/>
                </a:cubicBezTo>
                <a:cubicBezTo>
                  <a:pt x="11176" y="3719"/>
                  <a:pt x="11093" y="2623"/>
                  <a:pt x="11279" y="2071"/>
                </a:cubicBezTo>
                <a:cubicBezTo>
                  <a:pt x="11279" y="2071"/>
                  <a:pt x="11824" y="0"/>
                  <a:pt x="10638" y="0"/>
                </a:cubicBezTo>
                <a:close/>
                <a:moveTo>
                  <a:pt x="10361" y="6576"/>
                </a:moveTo>
                <a:lnTo>
                  <a:pt x="10361" y="8986"/>
                </a:lnTo>
                <a:cubicBezTo>
                  <a:pt x="10057" y="9023"/>
                  <a:pt x="9776" y="9135"/>
                  <a:pt x="9538" y="9305"/>
                </a:cubicBezTo>
                <a:lnTo>
                  <a:pt x="7825" y="7594"/>
                </a:lnTo>
                <a:cubicBezTo>
                  <a:pt x="8514" y="7001"/>
                  <a:pt x="9395" y="6625"/>
                  <a:pt x="10361" y="6576"/>
                </a:cubicBezTo>
                <a:close/>
                <a:moveTo>
                  <a:pt x="10916" y="6586"/>
                </a:moveTo>
                <a:cubicBezTo>
                  <a:pt x="11864" y="6662"/>
                  <a:pt x="12726" y="7050"/>
                  <a:pt x="13395" y="7649"/>
                </a:cubicBezTo>
                <a:lnTo>
                  <a:pt x="11688" y="9357"/>
                </a:lnTo>
                <a:cubicBezTo>
                  <a:pt x="11466" y="9183"/>
                  <a:pt x="11204" y="9059"/>
                  <a:pt x="10916" y="9004"/>
                </a:cubicBezTo>
                <a:lnTo>
                  <a:pt x="10916" y="6586"/>
                </a:lnTo>
                <a:close/>
                <a:moveTo>
                  <a:pt x="7428" y="7982"/>
                </a:moveTo>
                <a:lnTo>
                  <a:pt x="9139" y="9695"/>
                </a:lnTo>
                <a:cubicBezTo>
                  <a:pt x="8961" y="9932"/>
                  <a:pt x="8841" y="10214"/>
                  <a:pt x="8799" y="10522"/>
                </a:cubicBezTo>
                <a:lnTo>
                  <a:pt x="6358" y="10522"/>
                </a:lnTo>
                <a:cubicBezTo>
                  <a:pt x="6422" y="9549"/>
                  <a:pt x="6816" y="8666"/>
                  <a:pt x="7428" y="7982"/>
                </a:cubicBezTo>
                <a:close/>
                <a:moveTo>
                  <a:pt x="13785" y="8048"/>
                </a:moveTo>
                <a:cubicBezTo>
                  <a:pt x="14365" y="8722"/>
                  <a:pt x="14734" y="9580"/>
                  <a:pt x="14796" y="10522"/>
                </a:cubicBezTo>
                <a:lnTo>
                  <a:pt x="12357" y="10522"/>
                </a:lnTo>
                <a:cubicBezTo>
                  <a:pt x="12319" y="10244"/>
                  <a:pt x="12219" y="9986"/>
                  <a:pt x="12069" y="9764"/>
                </a:cubicBezTo>
                <a:lnTo>
                  <a:pt x="13785" y="8048"/>
                </a:lnTo>
                <a:close/>
                <a:moveTo>
                  <a:pt x="6358" y="11078"/>
                </a:moveTo>
                <a:lnTo>
                  <a:pt x="8807" y="11078"/>
                </a:lnTo>
                <a:cubicBezTo>
                  <a:pt x="8859" y="11378"/>
                  <a:pt x="8984" y="11651"/>
                  <a:pt x="9165" y="11880"/>
                </a:cubicBezTo>
                <a:lnTo>
                  <a:pt x="7428" y="13618"/>
                </a:lnTo>
                <a:cubicBezTo>
                  <a:pt x="6816" y="12934"/>
                  <a:pt x="6422" y="12051"/>
                  <a:pt x="6358" y="11078"/>
                </a:cubicBezTo>
                <a:close/>
                <a:moveTo>
                  <a:pt x="12347" y="11078"/>
                </a:moveTo>
                <a:lnTo>
                  <a:pt x="14796" y="11078"/>
                </a:lnTo>
                <a:cubicBezTo>
                  <a:pt x="14734" y="12020"/>
                  <a:pt x="14365" y="12878"/>
                  <a:pt x="13785" y="13552"/>
                </a:cubicBezTo>
                <a:lnTo>
                  <a:pt x="12042" y="11811"/>
                </a:lnTo>
                <a:cubicBezTo>
                  <a:pt x="12194" y="11597"/>
                  <a:pt x="12301" y="11348"/>
                  <a:pt x="12347" y="11078"/>
                </a:cubicBezTo>
                <a:close/>
                <a:moveTo>
                  <a:pt x="11654" y="12209"/>
                </a:moveTo>
                <a:lnTo>
                  <a:pt x="13395" y="13951"/>
                </a:lnTo>
                <a:cubicBezTo>
                  <a:pt x="12726" y="14550"/>
                  <a:pt x="11864" y="14938"/>
                  <a:pt x="10916" y="15014"/>
                </a:cubicBezTo>
                <a:lnTo>
                  <a:pt x="10916" y="12535"/>
                </a:lnTo>
                <a:cubicBezTo>
                  <a:pt x="11189" y="12483"/>
                  <a:pt x="11440" y="12369"/>
                  <a:pt x="11654" y="12209"/>
                </a:cubicBezTo>
                <a:close/>
                <a:moveTo>
                  <a:pt x="9571" y="12261"/>
                </a:moveTo>
                <a:cubicBezTo>
                  <a:pt x="9802" y="12417"/>
                  <a:pt x="10071" y="12518"/>
                  <a:pt x="10361" y="12553"/>
                </a:cubicBezTo>
                <a:lnTo>
                  <a:pt x="10361" y="15024"/>
                </a:lnTo>
                <a:cubicBezTo>
                  <a:pt x="9395" y="14975"/>
                  <a:pt x="8514" y="14599"/>
                  <a:pt x="7825" y="14006"/>
                </a:cubicBezTo>
                <a:lnTo>
                  <a:pt x="9571" y="12261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68" name="Falco"/>
          <p:cNvSpPr/>
          <p:nvPr/>
        </p:nvSpPr>
        <p:spPr>
          <a:xfrm>
            <a:off x="7697106" y="6276183"/>
            <a:ext cx="3742216" cy="5255992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500" b="1">
                <a:solidFill>
                  <a:srgbClr val="3F5462"/>
                </a:solidFill>
              </a:defRPr>
            </a:lvl1pPr>
          </a:lstStyle>
          <a:p>
            <a:r>
              <a:t>Falco</a:t>
            </a:r>
          </a:p>
        </p:txBody>
      </p:sp>
      <p:sp>
        <p:nvSpPr>
          <p:cNvPr id="769" name="ebpf"/>
          <p:cNvSpPr/>
          <p:nvPr/>
        </p:nvSpPr>
        <p:spPr>
          <a:xfrm>
            <a:off x="8037203" y="10480326"/>
            <a:ext cx="3062022" cy="872337"/>
          </a:xfrm>
          <a:prstGeom prst="roundRect">
            <a:avLst>
              <a:gd name="adj" fmla="val 2183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ebpf</a:t>
            </a:r>
          </a:p>
        </p:txBody>
      </p:sp>
      <p:sp>
        <p:nvSpPr>
          <p:cNvPr id="770" name="…"/>
          <p:cNvSpPr/>
          <p:nvPr/>
        </p:nvSpPr>
        <p:spPr>
          <a:xfrm>
            <a:off x="10205225" y="8733057"/>
            <a:ext cx="1152192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771" name="System…"/>
          <p:cNvSpPr/>
          <p:nvPr/>
        </p:nvSpPr>
        <p:spPr>
          <a:xfrm>
            <a:off x="7799530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3F5462"/>
                </a:solidFill>
              </a:defRPr>
            </a:pPr>
            <a:r>
              <a:t>System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call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Collector</a:t>
            </a:r>
          </a:p>
        </p:txBody>
      </p:sp>
      <p:sp>
        <p:nvSpPr>
          <p:cNvPr id="772" name="Webhook…"/>
          <p:cNvSpPr/>
          <p:nvPr/>
        </p:nvSpPr>
        <p:spPr>
          <a:xfrm>
            <a:off x="8992118" y="8733057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  <a:defRPr sz="1800">
                <a:solidFill>
                  <a:srgbClr val="3F5462"/>
                </a:solidFill>
              </a:defRPr>
            </a:pPr>
            <a:r>
              <a:t>Webhook</a:t>
            </a:r>
          </a:p>
          <a:p>
            <a:pPr algn="ctr">
              <a:lnSpc>
                <a:spcPct val="120000"/>
              </a:lnSpc>
              <a:defRPr sz="1800">
                <a:solidFill>
                  <a:srgbClr val="3F5462"/>
                </a:solidFill>
              </a:defRPr>
            </a:pPr>
            <a:r>
              <a:t>k8s audit</a:t>
            </a:r>
          </a:p>
        </p:txBody>
      </p:sp>
      <p:cxnSp>
        <p:nvCxnSpPr>
          <p:cNvPr id="773" name="Connection Line"/>
          <p:cNvCxnSpPr>
            <a:cxnSpLocks/>
            <a:stCxn id="772" idx="0"/>
          </p:cNvCxnSpPr>
          <p:nvPr/>
        </p:nvCxnSpPr>
        <p:spPr>
          <a:xfrm flipH="1" flipV="1">
            <a:off x="5826642" y="8038301"/>
            <a:ext cx="3741573" cy="694756"/>
          </a:xfrm>
          <a:prstGeom prst="straightConnector1">
            <a:avLst/>
          </a:prstGeom>
          <a:ln w="25400">
            <a:solidFill>
              <a:srgbClr val="535353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74" name="Delete Pod myapp"/>
          <p:cNvSpPr/>
          <p:nvPr/>
        </p:nvSpPr>
        <p:spPr>
          <a:xfrm>
            <a:off x="18645100" y="5354065"/>
            <a:ext cx="3062021" cy="2220471"/>
          </a:xfrm>
          <a:prstGeom prst="roundRect">
            <a:avLst>
              <a:gd name="adj" fmla="val 19643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2000">
                <a:solidFill>
                  <a:srgbClr val="EA662B"/>
                </a:solidFill>
              </a:defRPr>
            </a:pPr>
            <a:r>
              <a:t>Delete Pod</a:t>
            </a:r>
            <a:br/>
            <a:r>
              <a:rPr b="1"/>
              <a:t>myapp</a:t>
            </a:r>
          </a:p>
        </p:txBody>
      </p:sp>
      <p:sp>
        <p:nvSpPr>
          <p:cNvPr id="775" name="Skull"/>
          <p:cNvSpPr/>
          <p:nvPr/>
        </p:nvSpPr>
        <p:spPr>
          <a:xfrm>
            <a:off x="18150564" y="7346721"/>
            <a:ext cx="1014472" cy="1448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1" h="21547" extrusionOk="0">
                <a:moveTo>
                  <a:pt x="10621" y="0"/>
                </a:moveTo>
                <a:cubicBezTo>
                  <a:pt x="8452" y="0"/>
                  <a:pt x="6450" y="505"/>
                  <a:pt x="4985" y="1420"/>
                </a:cubicBezTo>
                <a:cubicBezTo>
                  <a:pt x="3496" y="2351"/>
                  <a:pt x="2676" y="3652"/>
                  <a:pt x="2676" y="5082"/>
                </a:cubicBezTo>
                <a:cubicBezTo>
                  <a:pt x="2676" y="6422"/>
                  <a:pt x="3143" y="6794"/>
                  <a:pt x="4370" y="7570"/>
                </a:cubicBezTo>
                <a:cubicBezTo>
                  <a:pt x="4340" y="7270"/>
                  <a:pt x="4246" y="7098"/>
                  <a:pt x="4021" y="6689"/>
                </a:cubicBezTo>
                <a:cubicBezTo>
                  <a:pt x="3978" y="6612"/>
                  <a:pt x="3931" y="6527"/>
                  <a:pt x="3879" y="6433"/>
                </a:cubicBezTo>
                <a:cubicBezTo>
                  <a:pt x="3439" y="5619"/>
                  <a:pt x="3776" y="4807"/>
                  <a:pt x="3791" y="4773"/>
                </a:cubicBezTo>
                <a:lnTo>
                  <a:pt x="4155" y="4851"/>
                </a:lnTo>
                <a:lnTo>
                  <a:pt x="4521" y="4929"/>
                </a:lnTo>
                <a:cubicBezTo>
                  <a:pt x="4518" y="4936"/>
                  <a:pt x="4245" y="5601"/>
                  <a:pt x="4590" y="6237"/>
                </a:cubicBezTo>
                <a:cubicBezTo>
                  <a:pt x="4640" y="6331"/>
                  <a:pt x="4687" y="6414"/>
                  <a:pt x="4729" y="6491"/>
                </a:cubicBezTo>
                <a:cubicBezTo>
                  <a:pt x="5021" y="7020"/>
                  <a:pt x="5143" y="7240"/>
                  <a:pt x="5143" y="7835"/>
                </a:cubicBezTo>
                <a:cubicBezTo>
                  <a:pt x="5143" y="8142"/>
                  <a:pt x="5028" y="8416"/>
                  <a:pt x="4918" y="8681"/>
                </a:cubicBezTo>
                <a:cubicBezTo>
                  <a:pt x="4785" y="8999"/>
                  <a:pt x="4670" y="9274"/>
                  <a:pt x="4760" y="9569"/>
                </a:cubicBezTo>
                <a:cubicBezTo>
                  <a:pt x="4915" y="10082"/>
                  <a:pt x="5546" y="10399"/>
                  <a:pt x="6042" y="10399"/>
                </a:cubicBezTo>
                <a:cubicBezTo>
                  <a:pt x="7019" y="10399"/>
                  <a:pt x="7441" y="11009"/>
                  <a:pt x="7573" y="11479"/>
                </a:cubicBezTo>
                <a:lnTo>
                  <a:pt x="8480" y="11479"/>
                </a:lnTo>
                <a:lnTo>
                  <a:pt x="8480" y="10919"/>
                </a:lnTo>
                <a:lnTo>
                  <a:pt x="9243" y="10919"/>
                </a:lnTo>
                <a:lnTo>
                  <a:pt x="9243" y="11479"/>
                </a:lnTo>
                <a:lnTo>
                  <a:pt x="10238" y="11479"/>
                </a:lnTo>
                <a:lnTo>
                  <a:pt x="10238" y="10919"/>
                </a:lnTo>
                <a:lnTo>
                  <a:pt x="11001" y="10919"/>
                </a:lnTo>
                <a:lnTo>
                  <a:pt x="11001" y="11479"/>
                </a:lnTo>
                <a:lnTo>
                  <a:pt x="11999" y="11479"/>
                </a:lnTo>
                <a:lnTo>
                  <a:pt x="11999" y="10919"/>
                </a:lnTo>
                <a:lnTo>
                  <a:pt x="12760" y="10919"/>
                </a:lnTo>
                <a:lnTo>
                  <a:pt x="12760" y="11479"/>
                </a:lnTo>
                <a:lnTo>
                  <a:pt x="13669" y="11479"/>
                </a:lnTo>
                <a:cubicBezTo>
                  <a:pt x="13801" y="11009"/>
                  <a:pt x="14223" y="10399"/>
                  <a:pt x="15200" y="10399"/>
                </a:cubicBezTo>
                <a:cubicBezTo>
                  <a:pt x="15696" y="10399"/>
                  <a:pt x="16327" y="10082"/>
                  <a:pt x="16482" y="9569"/>
                </a:cubicBezTo>
                <a:cubicBezTo>
                  <a:pt x="16572" y="9274"/>
                  <a:pt x="16457" y="8999"/>
                  <a:pt x="16324" y="8681"/>
                </a:cubicBezTo>
                <a:cubicBezTo>
                  <a:pt x="16214" y="8416"/>
                  <a:pt x="16099" y="8142"/>
                  <a:pt x="16099" y="7835"/>
                </a:cubicBezTo>
                <a:cubicBezTo>
                  <a:pt x="16099" y="7239"/>
                  <a:pt x="16219" y="7020"/>
                  <a:pt x="16511" y="6491"/>
                </a:cubicBezTo>
                <a:cubicBezTo>
                  <a:pt x="16553" y="6414"/>
                  <a:pt x="16599" y="6331"/>
                  <a:pt x="16650" y="6237"/>
                </a:cubicBezTo>
                <a:cubicBezTo>
                  <a:pt x="16994" y="5601"/>
                  <a:pt x="16724" y="4936"/>
                  <a:pt x="16721" y="4929"/>
                </a:cubicBezTo>
                <a:lnTo>
                  <a:pt x="17451" y="4773"/>
                </a:lnTo>
                <a:cubicBezTo>
                  <a:pt x="17466" y="4807"/>
                  <a:pt x="17804" y="5619"/>
                  <a:pt x="17362" y="6433"/>
                </a:cubicBezTo>
                <a:cubicBezTo>
                  <a:pt x="17311" y="6527"/>
                  <a:pt x="17264" y="6611"/>
                  <a:pt x="17221" y="6688"/>
                </a:cubicBezTo>
                <a:cubicBezTo>
                  <a:pt x="16996" y="7097"/>
                  <a:pt x="16901" y="7270"/>
                  <a:pt x="16872" y="7570"/>
                </a:cubicBezTo>
                <a:cubicBezTo>
                  <a:pt x="18099" y="6794"/>
                  <a:pt x="18566" y="6422"/>
                  <a:pt x="18566" y="5082"/>
                </a:cubicBezTo>
                <a:cubicBezTo>
                  <a:pt x="18566" y="3652"/>
                  <a:pt x="17744" y="2352"/>
                  <a:pt x="16255" y="1420"/>
                </a:cubicBezTo>
                <a:cubicBezTo>
                  <a:pt x="14790" y="505"/>
                  <a:pt x="12790" y="0"/>
                  <a:pt x="10621" y="0"/>
                </a:cubicBezTo>
                <a:close/>
                <a:moveTo>
                  <a:pt x="7922" y="5910"/>
                </a:moveTo>
                <a:cubicBezTo>
                  <a:pt x="10338" y="5910"/>
                  <a:pt x="9900" y="7158"/>
                  <a:pt x="9461" y="7626"/>
                </a:cubicBezTo>
                <a:cubicBezTo>
                  <a:pt x="9021" y="8094"/>
                  <a:pt x="7592" y="9302"/>
                  <a:pt x="6384" y="8054"/>
                </a:cubicBezTo>
                <a:cubicBezTo>
                  <a:pt x="5176" y="6806"/>
                  <a:pt x="6275" y="5910"/>
                  <a:pt x="7922" y="5910"/>
                </a:cubicBezTo>
                <a:close/>
                <a:moveTo>
                  <a:pt x="13319" y="5910"/>
                </a:moveTo>
                <a:cubicBezTo>
                  <a:pt x="14966" y="5910"/>
                  <a:pt x="16063" y="6806"/>
                  <a:pt x="14855" y="8054"/>
                </a:cubicBezTo>
                <a:cubicBezTo>
                  <a:pt x="13647" y="9302"/>
                  <a:pt x="12220" y="8094"/>
                  <a:pt x="11781" y="7626"/>
                </a:cubicBezTo>
                <a:cubicBezTo>
                  <a:pt x="11342" y="7158"/>
                  <a:pt x="10904" y="5910"/>
                  <a:pt x="13319" y="5910"/>
                </a:cubicBezTo>
                <a:close/>
                <a:moveTo>
                  <a:pt x="10621" y="8587"/>
                </a:moveTo>
                <a:cubicBezTo>
                  <a:pt x="11915" y="8863"/>
                  <a:pt x="11935" y="9797"/>
                  <a:pt x="11568" y="10103"/>
                </a:cubicBezTo>
                <a:cubicBezTo>
                  <a:pt x="11202" y="10409"/>
                  <a:pt x="10621" y="9935"/>
                  <a:pt x="10621" y="9935"/>
                </a:cubicBezTo>
                <a:cubicBezTo>
                  <a:pt x="10621" y="9935"/>
                  <a:pt x="10040" y="10409"/>
                  <a:pt x="9674" y="10103"/>
                </a:cubicBezTo>
                <a:cubicBezTo>
                  <a:pt x="9307" y="9797"/>
                  <a:pt x="9327" y="8863"/>
                  <a:pt x="10621" y="8587"/>
                </a:cubicBezTo>
                <a:close/>
                <a:moveTo>
                  <a:pt x="5992" y="10937"/>
                </a:moveTo>
                <a:cubicBezTo>
                  <a:pt x="6051" y="12945"/>
                  <a:pt x="6696" y="13311"/>
                  <a:pt x="7391" y="13396"/>
                </a:cubicBezTo>
                <a:cubicBezTo>
                  <a:pt x="8607" y="13545"/>
                  <a:pt x="10601" y="13547"/>
                  <a:pt x="10621" y="13547"/>
                </a:cubicBezTo>
                <a:cubicBezTo>
                  <a:pt x="10641" y="13547"/>
                  <a:pt x="12634" y="13545"/>
                  <a:pt x="13848" y="13396"/>
                </a:cubicBezTo>
                <a:cubicBezTo>
                  <a:pt x="14988" y="13256"/>
                  <a:pt x="15221" y="12164"/>
                  <a:pt x="15250" y="10937"/>
                </a:cubicBezTo>
                <a:cubicBezTo>
                  <a:pt x="15233" y="10938"/>
                  <a:pt x="15215" y="10941"/>
                  <a:pt x="15197" y="10941"/>
                </a:cubicBezTo>
                <a:cubicBezTo>
                  <a:pt x="14628" y="10941"/>
                  <a:pt x="14455" y="11406"/>
                  <a:pt x="14403" y="11637"/>
                </a:cubicBezTo>
                <a:lnTo>
                  <a:pt x="14403" y="12580"/>
                </a:lnTo>
                <a:lnTo>
                  <a:pt x="13640" y="12580"/>
                </a:lnTo>
                <a:lnTo>
                  <a:pt x="13640" y="12020"/>
                </a:lnTo>
                <a:lnTo>
                  <a:pt x="12760" y="12020"/>
                </a:lnTo>
                <a:lnTo>
                  <a:pt x="12760" y="12580"/>
                </a:lnTo>
                <a:lnTo>
                  <a:pt x="11997" y="12580"/>
                </a:lnTo>
                <a:lnTo>
                  <a:pt x="11997" y="12020"/>
                </a:lnTo>
                <a:lnTo>
                  <a:pt x="11001" y="12020"/>
                </a:lnTo>
                <a:lnTo>
                  <a:pt x="11001" y="12580"/>
                </a:lnTo>
                <a:lnTo>
                  <a:pt x="10238" y="12580"/>
                </a:lnTo>
                <a:lnTo>
                  <a:pt x="10238" y="12020"/>
                </a:lnTo>
                <a:lnTo>
                  <a:pt x="9243" y="12020"/>
                </a:lnTo>
                <a:lnTo>
                  <a:pt x="9243" y="12580"/>
                </a:lnTo>
                <a:lnTo>
                  <a:pt x="8480" y="12580"/>
                </a:lnTo>
                <a:lnTo>
                  <a:pt x="8480" y="12020"/>
                </a:lnTo>
                <a:lnTo>
                  <a:pt x="7599" y="12020"/>
                </a:lnTo>
                <a:lnTo>
                  <a:pt x="7599" y="12580"/>
                </a:lnTo>
                <a:lnTo>
                  <a:pt x="6836" y="12580"/>
                </a:lnTo>
                <a:lnTo>
                  <a:pt x="6836" y="11637"/>
                </a:lnTo>
                <a:cubicBezTo>
                  <a:pt x="6785" y="11406"/>
                  <a:pt x="6611" y="10941"/>
                  <a:pt x="6042" y="10941"/>
                </a:cubicBezTo>
                <a:cubicBezTo>
                  <a:pt x="6025" y="10941"/>
                  <a:pt x="6008" y="10938"/>
                  <a:pt x="5992" y="10937"/>
                </a:cubicBezTo>
                <a:close/>
                <a:moveTo>
                  <a:pt x="18724" y="11960"/>
                </a:moveTo>
                <a:cubicBezTo>
                  <a:pt x="18679" y="11960"/>
                  <a:pt x="18630" y="11962"/>
                  <a:pt x="18578" y="11965"/>
                </a:cubicBezTo>
                <a:cubicBezTo>
                  <a:pt x="17773" y="12017"/>
                  <a:pt x="17571" y="12819"/>
                  <a:pt x="16975" y="13190"/>
                </a:cubicBezTo>
                <a:cubicBezTo>
                  <a:pt x="16446" y="13520"/>
                  <a:pt x="3685" y="18765"/>
                  <a:pt x="3126" y="19006"/>
                </a:cubicBezTo>
                <a:cubicBezTo>
                  <a:pt x="2780" y="19156"/>
                  <a:pt x="2366" y="19181"/>
                  <a:pt x="1954" y="19181"/>
                </a:cubicBezTo>
                <a:cubicBezTo>
                  <a:pt x="1744" y="19181"/>
                  <a:pt x="1534" y="19175"/>
                  <a:pt x="1334" y="19175"/>
                </a:cubicBezTo>
                <a:cubicBezTo>
                  <a:pt x="731" y="19175"/>
                  <a:pt x="215" y="19234"/>
                  <a:pt x="37" y="19710"/>
                </a:cubicBezTo>
                <a:cubicBezTo>
                  <a:pt x="-177" y="20284"/>
                  <a:pt x="567" y="20350"/>
                  <a:pt x="1329" y="20802"/>
                </a:cubicBezTo>
                <a:cubicBezTo>
                  <a:pt x="1924" y="21156"/>
                  <a:pt x="1829" y="21547"/>
                  <a:pt x="2523" y="21547"/>
                </a:cubicBezTo>
                <a:cubicBezTo>
                  <a:pt x="2570" y="21547"/>
                  <a:pt x="2622" y="21545"/>
                  <a:pt x="2676" y="21541"/>
                </a:cubicBezTo>
                <a:cubicBezTo>
                  <a:pt x="3480" y="21487"/>
                  <a:pt x="3676" y="20683"/>
                  <a:pt x="4269" y="20310"/>
                </a:cubicBezTo>
                <a:cubicBezTo>
                  <a:pt x="4796" y="19978"/>
                  <a:pt x="17548" y="14736"/>
                  <a:pt x="18109" y="14497"/>
                </a:cubicBezTo>
                <a:cubicBezTo>
                  <a:pt x="18446" y="14353"/>
                  <a:pt x="18847" y="14327"/>
                  <a:pt x="19248" y="14327"/>
                </a:cubicBezTo>
                <a:cubicBezTo>
                  <a:pt x="19480" y="14327"/>
                  <a:pt x="19714" y="14336"/>
                  <a:pt x="19934" y="14336"/>
                </a:cubicBezTo>
                <a:cubicBezTo>
                  <a:pt x="20523" y="14336"/>
                  <a:pt x="21024" y="14272"/>
                  <a:pt x="21202" y="13805"/>
                </a:cubicBezTo>
                <a:cubicBezTo>
                  <a:pt x="21421" y="13232"/>
                  <a:pt x="20676" y="13163"/>
                  <a:pt x="19917" y="12708"/>
                </a:cubicBezTo>
                <a:cubicBezTo>
                  <a:pt x="19323" y="12351"/>
                  <a:pt x="19425" y="11960"/>
                  <a:pt x="18724" y="11960"/>
                </a:cubicBezTo>
                <a:close/>
                <a:moveTo>
                  <a:pt x="2384" y="11965"/>
                </a:moveTo>
                <a:cubicBezTo>
                  <a:pt x="1828" y="12014"/>
                  <a:pt x="1878" y="12376"/>
                  <a:pt x="1324" y="12708"/>
                </a:cubicBezTo>
                <a:cubicBezTo>
                  <a:pt x="566" y="13163"/>
                  <a:pt x="-179" y="13232"/>
                  <a:pt x="40" y="13805"/>
                </a:cubicBezTo>
                <a:cubicBezTo>
                  <a:pt x="399" y="14747"/>
                  <a:pt x="2077" y="14046"/>
                  <a:pt x="3133" y="14497"/>
                </a:cubicBezTo>
                <a:cubicBezTo>
                  <a:pt x="3352" y="14590"/>
                  <a:pt x="5429" y="15447"/>
                  <a:pt x="7913" y="16476"/>
                </a:cubicBezTo>
                <a:cubicBezTo>
                  <a:pt x="8576" y="16201"/>
                  <a:pt x="9270" y="15914"/>
                  <a:pt x="9963" y="15625"/>
                </a:cubicBezTo>
                <a:cubicBezTo>
                  <a:pt x="7086" y="14426"/>
                  <a:pt x="4499" y="13335"/>
                  <a:pt x="4267" y="13190"/>
                </a:cubicBezTo>
                <a:cubicBezTo>
                  <a:pt x="3671" y="12819"/>
                  <a:pt x="3468" y="12017"/>
                  <a:pt x="2664" y="11965"/>
                </a:cubicBezTo>
                <a:cubicBezTo>
                  <a:pt x="2556" y="11958"/>
                  <a:pt x="2464" y="11958"/>
                  <a:pt x="2384" y="11965"/>
                </a:cubicBezTo>
                <a:close/>
                <a:moveTo>
                  <a:pt x="13327" y="17024"/>
                </a:moveTo>
                <a:cubicBezTo>
                  <a:pt x="12662" y="17299"/>
                  <a:pt x="11972" y="17587"/>
                  <a:pt x="11279" y="17875"/>
                </a:cubicBezTo>
                <a:cubicBezTo>
                  <a:pt x="14155" y="19074"/>
                  <a:pt x="16739" y="20164"/>
                  <a:pt x="16970" y="20310"/>
                </a:cubicBezTo>
                <a:cubicBezTo>
                  <a:pt x="17563" y="20683"/>
                  <a:pt x="17762" y="21487"/>
                  <a:pt x="18566" y="21541"/>
                </a:cubicBezTo>
                <a:cubicBezTo>
                  <a:pt x="19428" y="21600"/>
                  <a:pt x="19275" y="21180"/>
                  <a:pt x="19910" y="20802"/>
                </a:cubicBezTo>
                <a:cubicBezTo>
                  <a:pt x="20673" y="20350"/>
                  <a:pt x="21417" y="20284"/>
                  <a:pt x="21202" y="19710"/>
                </a:cubicBezTo>
                <a:cubicBezTo>
                  <a:pt x="20850" y="18767"/>
                  <a:pt x="19169" y="19461"/>
                  <a:pt x="18116" y="19006"/>
                </a:cubicBezTo>
                <a:cubicBezTo>
                  <a:pt x="17898" y="18912"/>
                  <a:pt x="15814" y="18054"/>
                  <a:pt x="13327" y="17024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EB652B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76" name="Kubernetes Audit  Events (json stream)"/>
          <p:cNvSpPr/>
          <p:nvPr/>
        </p:nvSpPr>
        <p:spPr>
          <a:xfrm>
            <a:off x="5402129" y="9806259"/>
            <a:ext cx="3062021" cy="2220471"/>
          </a:xfrm>
          <a:prstGeom prst="roundRect">
            <a:avLst>
              <a:gd name="adj" fmla="val 19643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2000">
                <a:solidFill>
                  <a:srgbClr val="EA662B"/>
                </a:solidFill>
              </a:defRPr>
            </a:pPr>
            <a:r>
              <a:t>Kubernetes Audit </a:t>
            </a:r>
            <a:br/>
            <a:r>
              <a:t>Events</a:t>
            </a:r>
            <a:br/>
            <a:r>
              <a:t>(json stream)</a:t>
            </a:r>
          </a:p>
        </p:txBody>
      </p:sp>
      <p:sp>
        <p:nvSpPr>
          <p:cNvPr id="777" name="Filtering"/>
          <p:cNvSpPr/>
          <p:nvPr/>
        </p:nvSpPr>
        <p:spPr>
          <a:xfrm>
            <a:off x="7768249" y="7882068"/>
            <a:ext cx="3599931" cy="694756"/>
          </a:xfrm>
          <a:prstGeom prst="roundRect">
            <a:avLst>
              <a:gd name="adj" fmla="val 4570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rPr dirty="0"/>
              <a:t>Filtering</a:t>
            </a:r>
          </a:p>
        </p:txBody>
      </p:sp>
      <p:sp>
        <p:nvSpPr>
          <p:cNvPr id="778" name="Rule engine"/>
          <p:cNvSpPr/>
          <p:nvPr/>
        </p:nvSpPr>
        <p:spPr>
          <a:xfrm>
            <a:off x="7768249" y="7047798"/>
            <a:ext cx="3599931" cy="739035"/>
          </a:xfrm>
          <a:prstGeom prst="roundRect">
            <a:avLst>
              <a:gd name="adj" fmla="val 3249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t>Rule engine</a:t>
            </a:r>
          </a:p>
        </p:txBody>
      </p:sp>
      <p:sp>
        <p:nvSpPr>
          <p:cNvPr id="779" name="ALERT…"/>
          <p:cNvSpPr/>
          <p:nvPr/>
        </p:nvSpPr>
        <p:spPr>
          <a:xfrm>
            <a:off x="12270285" y="5183312"/>
            <a:ext cx="1270103" cy="1269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0" h="21600" extrusionOk="0">
                <a:moveTo>
                  <a:pt x="10685" y="0"/>
                </a:moveTo>
                <a:cubicBezTo>
                  <a:pt x="9798" y="0"/>
                  <a:pt x="9001" y="498"/>
                  <a:pt x="8605" y="1300"/>
                </a:cubicBezTo>
                <a:lnTo>
                  <a:pt x="248" y="18197"/>
                </a:lnTo>
                <a:cubicBezTo>
                  <a:pt x="-115" y="18931"/>
                  <a:pt x="-79" y="19786"/>
                  <a:pt x="348" y="20484"/>
                </a:cubicBezTo>
                <a:cubicBezTo>
                  <a:pt x="775" y="21183"/>
                  <a:pt x="1515" y="21600"/>
                  <a:pt x="2327" y="21600"/>
                </a:cubicBezTo>
                <a:lnTo>
                  <a:pt x="19042" y="21600"/>
                </a:lnTo>
                <a:cubicBezTo>
                  <a:pt x="19853" y="21600"/>
                  <a:pt x="20593" y="21183"/>
                  <a:pt x="21020" y="20484"/>
                </a:cubicBezTo>
                <a:cubicBezTo>
                  <a:pt x="21447" y="19786"/>
                  <a:pt x="21485" y="18931"/>
                  <a:pt x="21122" y="18197"/>
                </a:cubicBezTo>
                <a:lnTo>
                  <a:pt x="12765" y="1300"/>
                </a:lnTo>
                <a:cubicBezTo>
                  <a:pt x="12369" y="498"/>
                  <a:pt x="11572" y="0"/>
                  <a:pt x="10685" y="0"/>
                </a:cubicBezTo>
                <a:close/>
                <a:moveTo>
                  <a:pt x="10685" y="744"/>
                </a:moveTo>
                <a:cubicBezTo>
                  <a:pt x="11291" y="744"/>
                  <a:pt x="11836" y="1084"/>
                  <a:pt x="12108" y="1632"/>
                </a:cubicBezTo>
                <a:lnTo>
                  <a:pt x="20464" y="18530"/>
                </a:lnTo>
                <a:cubicBezTo>
                  <a:pt x="20712" y="19032"/>
                  <a:pt x="20686" y="19615"/>
                  <a:pt x="20394" y="20093"/>
                </a:cubicBezTo>
                <a:cubicBezTo>
                  <a:pt x="20102" y="20570"/>
                  <a:pt x="19597" y="20856"/>
                  <a:pt x="19042" y="20856"/>
                </a:cubicBezTo>
                <a:lnTo>
                  <a:pt x="2327" y="20856"/>
                </a:lnTo>
                <a:cubicBezTo>
                  <a:pt x="1772" y="20856"/>
                  <a:pt x="1266" y="20570"/>
                  <a:pt x="974" y="20093"/>
                </a:cubicBezTo>
                <a:cubicBezTo>
                  <a:pt x="683" y="19615"/>
                  <a:pt x="658" y="19032"/>
                  <a:pt x="906" y="18530"/>
                </a:cubicBezTo>
                <a:lnTo>
                  <a:pt x="9262" y="1632"/>
                </a:lnTo>
                <a:cubicBezTo>
                  <a:pt x="9534" y="1084"/>
                  <a:pt x="10079" y="744"/>
                  <a:pt x="10685" y="744"/>
                </a:cubicBezTo>
                <a:close/>
                <a:moveTo>
                  <a:pt x="10685" y="1384"/>
                </a:moveTo>
                <a:cubicBezTo>
                  <a:pt x="10315" y="1384"/>
                  <a:pt x="9996" y="1585"/>
                  <a:pt x="9830" y="1919"/>
                </a:cubicBezTo>
                <a:lnTo>
                  <a:pt x="1472" y="18817"/>
                </a:lnTo>
                <a:cubicBezTo>
                  <a:pt x="1323" y="19118"/>
                  <a:pt x="1338" y="19470"/>
                  <a:pt x="1514" y="19757"/>
                </a:cubicBezTo>
                <a:cubicBezTo>
                  <a:pt x="1689" y="20044"/>
                  <a:pt x="1993" y="20214"/>
                  <a:pt x="2327" y="20214"/>
                </a:cubicBezTo>
                <a:lnTo>
                  <a:pt x="19042" y="20214"/>
                </a:lnTo>
                <a:cubicBezTo>
                  <a:pt x="19375" y="20214"/>
                  <a:pt x="19679" y="20044"/>
                  <a:pt x="19855" y="19757"/>
                </a:cubicBezTo>
                <a:cubicBezTo>
                  <a:pt x="20030" y="19470"/>
                  <a:pt x="20046" y="19118"/>
                  <a:pt x="19896" y="18817"/>
                </a:cubicBezTo>
                <a:lnTo>
                  <a:pt x="11540" y="1919"/>
                </a:lnTo>
                <a:cubicBezTo>
                  <a:pt x="11374" y="1585"/>
                  <a:pt x="11055" y="1384"/>
                  <a:pt x="10685" y="1384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EB652B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b="1"/>
            </a:pPr>
            <a:r>
              <a:t>ALERT</a:t>
            </a:r>
          </a:p>
          <a:p>
            <a:pPr algn="ctr">
              <a:defRPr b="1"/>
            </a:pPr>
            <a:r>
              <a:t>!</a:t>
            </a:r>
          </a:p>
        </p:txBody>
      </p:sp>
      <p:cxnSp>
        <p:nvCxnSpPr>
          <p:cNvPr id="780" name="Connection Line"/>
          <p:cNvCxnSpPr>
            <a:stCxn id="778" idx="0"/>
            <a:endCxn id="779" idx="0"/>
          </p:cNvCxnSpPr>
          <p:nvPr/>
        </p:nvCxnSpPr>
        <p:spPr>
          <a:xfrm flipV="1">
            <a:off x="9568214" y="5818261"/>
            <a:ext cx="3337123" cy="1599055"/>
          </a:xfrm>
          <a:prstGeom prst="straightConnector1">
            <a:avLst/>
          </a:prstGeom>
          <a:ln w="25400">
            <a:solidFill>
              <a:srgbClr val="53535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81" name="Falco Ruleset"/>
          <p:cNvSpPr/>
          <p:nvPr/>
        </p:nvSpPr>
        <p:spPr>
          <a:xfrm>
            <a:off x="9971076" y="7437199"/>
            <a:ext cx="1270103" cy="601102"/>
          </a:xfrm>
          <a:prstGeom prst="roundRect">
            <a:avLst>
              <a:gd name="adj" fmla="val 1732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200">
                <a:solidFill>
                  <a:srgbClr val="3F5462"/>
                </a:solidFill>
              </a:defRPr>
            </a:lvl1pPr>
          </a:lstStyle>
          <a:p>
            <a:r>
              <a:t>Falco Ruleset</a:t>
            </a:r>
          </a:p>
        </p:txBody>
      </p:sp>
      <p:sp>
        <p:nvSpPr>
          <p:cNvPr id="782" name="Line"/>
          <p:cNvSpPr/>
          <p:nvPr/>
        </p:nvSpPr>
        <p:spPr>
          <a:xfrm>
            <a:off x="6158866" y="6578600"/>
            <a:ext cx="1960939" cy="0"/>
          </a:xfrm>
          <a:prstGeom prst="line">
            <a:avLst/>
          </a:prstGeom>
          <a:ln w="25400">
            <a:solidFill>
              <a:schemeClr val="accent1">
                <a:lumOff val="-8862"/>
              </a:schemeClr>
            </a:solidFill>
            <a:headEnd type="oval"/>
            <a:tailEnd type="oval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83" name="November 12, 2018 - sysdig.com/blog/falco-0-13-released-kubernetes-audit-support/"/>
          <p:cNvSpPr txBox="1"/>
          <p:nvPr/>
        </p:nvSpPr>
        <p:spPr>
          <a:xfrm>
            <a:off x="2291545" y="12516174"/>
            <a:ext cx="172976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4700"/>
              </a:lnSpc>
              <a:defRPr sz="28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Andale Mono"/>
                <a:ea typeface="Andale Mono"/>
                <a:cs typeface="Andale Mono"/>
                <a:sym typeface="Andale Mono"/>
                <a:hlinkClick r:id="rId2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November 12, 2018 - sysdig.com/blog/falco-0-13-released-kubernetes-audit-support/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285;p30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Falco Rules</a:t>
            </a:r>
          </a:p>
        </p:txBody>
      </p:sp>
      <p:grpSp>
        <p:nvGrpSpPr>
          <p:cNvPr id="788" name="Group"/>
          <p:cNvGrpSpPr/>
          <p:nvPr/>
        </p:nvGrpSpPr>
        <p:grpSpPr>
          <a:xfrm>
            <a:off x="2164179" y="3727756"/>
            <a:ext cx="20055642" cy="10734171"/>
            <a:chOff x="0" y="0"/>
            <a:chExt cx="20055640" cy="10734169"/>
          </a:xfrm>
        </p:grpSpPr>
        <p:sp>
          <p:nvSpPr>
            <p:cNvPr id="786" name="Google Shape;270;p28"/>
            <p:cNvSpPr/>
            <p:nvPr/>
          </p:nvSpPr>
          <p:spPr>
            <a:xfrm>
              <a:off x="0" y="0"/>
              <a:ext cx="19900648" cy="9067444"/>
            </a:xfrm>
            <a:prstGeom prst="rect">
              <a:avLst/>
            </a:prstGeom>
            <a:solidFill>
              <a:srgbClr val="EDEDED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7" name="Google Shape;271;p28"/>
            <p:cNvSpPr txBox="1"/>
            <p:nvPr/>
          </p:nvSpPr>
          <p:spPr>
            <a:xfrm>
              <a:off x="129593" y="249633"/>
              <a:ext cx="19926048" cy="10484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850" tIns="54850" rIns="54850" bIns="54850" numCol="1" anchor="t">
              <a:noAutofit/>
            </a:bodyPr>
            <a:lstStyle/>
            <a:p>
              <a:pPr>
                <a:defRPr sz="3000">
                  <a:solidFill>
                    <a:srgbClr val="008F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# Detect any new pod created in the kube-system namespace</a:t>
              </a:r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br/>
              <a:r>
                <a:t>- </a:t>
              </a:r>
              <a:r>
                <a:rPr b="1"/>
                <a:t>rule</a:t>
              </a:r>
              <a:r>
                <a:t>: Pod Created in Kube Namespace</a:t>
              </a:r>
              <a:br/>
              <a:endParaRPr/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/>
                <a:t>desc</a:t>
              </a:r>
              <a:r>
                <a:t>: Detect any attempt to create a pod in the kube-system </a:t>
              </a:r>
              <a:br/>
              <a:r>
                <a:t>        or kube-public namespaces</a:t>
              </a:r>
              <a:br/>
              <a:endParaRPr/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/>
                <a:t>condition</a:t>
              </a:r>
              <a:r>
                <a:t>: </a:t>
              </a:r>
              <a:r>
                <a:rPr b="1">
                  <a:solidFill>
                    <a:srgbClr val="EA656C"/>
                  </a:solidFill>
                </a:rPr>
                <a:t>kevt</a:t>
              </a:r>
              <a:r>
                <a:rPr>
                  <a:solidFill>
                    <a:srgbClr val="EA656C"/>
                  </a:solidFill>
                </a:rPr>
                <a:t> and </a:t>
              </a:r>
              <a:r>
                <a:rPr b="1">
                  <a:solidFill>
                    <a:srgbClr val="EA656C"/>
                  </a:solidFill>
                </a:rPr>
                <a:t>pod</a:t>
              </a:r>
              <a:r>
                <a:rPr>
                  <a:solidFill>
                    <a:srgbClr val="EA656C"/>
                  </a:solidFill>
                </a:rPr>
                <a:t> and </a:t>
              </a:r>
              <a:r>
                <a:rPr b="1">
                  <a:solidFill>
                    <a:srgbClr val="EA656C"/>
                  </a:solidFill>
                </a:rPr>
                <a:t>kcreate</a:t>
              </a:r>
              <a:r>
                <a:rPr>
                  <a:solidFill>
                    <a:srgbClr val="EA656C"/>
                  </a:solidFill>
                </a:rPr>
                <a:t> and </a:t>
              </a:r>
              <a:r>
                <a:rPr b="1">
                  <a:solidFill>
                    <a:srgbClr val="EA656C"/>
                  </a:solidFill>
                </a:rPr>
                <a:t>ka.target.namespace</a:t>
              </a:r>
              <a:r>
                <a:rPr>
                  <a:solidFill>
                    <a:srgbClr val="EA656C"/>
                  </a:solidFill>
                </a:rPr>
                <a:t> in </a:t>
              </a:r>
              <a:br>
                <a:rPr>
                  <a:solidFill>
                    <a:srgbClr val="EA656C"/>
                  </a:solidFill>
                </a:rPr>
              </a:br>
              <a:r>
                <a:rPr>
                  <a:solidFill>
                    <a:srgbClr val="EA656C"/>
                  </a:solidFill>
                </a:rPr>
                <a:t>             </a:t>
              </a:r>
              <a:r>
                <a:rPr b="1" i="1">
                  <a:solidFill>
                    <a:srgbClr val="EA656C"/>
                  </a:solidFill>
                </a:rPr>
                <a:t>(kube-system, kube-public)</a:t>
              </a:r>
              <a:br>
                <a:rPr>
                  <a:solidFill>
                    <a:srgbClr val="EA656C"/>
                  </a:solidFill>
                </a:rPr>
              </a:br>
              <a:endParaRPr>
                <a:solidFill>
                  <a:srgbClr val="EA656C"/>
                </a:solidFill>
              </a:endParaRPr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/>
                <a:t>output</a:t>
              </a:r>
              <a:r>
                <a:t>: Pod created in kube namespace </a:t>
              </a:r>
              <a:br/>
              <a:r>
                <a:t>          (user=%ka.user.name pod=%ka.resp.name ns=%ka.target.namespace</a:t>
              </a:r>
              <a:br/>
              <a:r>
                <a:t>           image=%ka.req.container.image)</a:t>
              </a:r>
              <a:br/>
              <a:endParaRPr/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/>
                <a:t>priority</a:t>
              </a:r>
              <a:r>
                <a:t>: WARNING</a:t>
              </a:r>
              <a:br/>
              <a:endParaRPr/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/>
                <a:t>source</a:t>
              </a:r>
              <a:r>
                <a:t>: k8s_audit</a:t>
              </a:r>
              <a:br/>
              <a:endParaRPr/>
            </a:p>
            <a:p>
              <a:pPr>
                <a:defRPr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/>
                <a:t>tags</a:t>
              </a:r>
              <a:r>
                <a:t>: [k8s]</a:t>
              </a:r>
              <a:br/>
              <a:endParaRPr/>
            </a:p>
          </p:txBody>
        </p:sp>
      </p:grpSp>
      <p:sp>
        <p:nvSpPr>
          <p:cNvPr id="789" name="Container Metadata and Kubernetes Audit Events"/>
          <p:cNvSpPr txBox="1"/>
          <p:nvPr/>
        </p:nvSpPr>
        <p:spPr>
          <a:xfrm>
            <a:off x="1715607" y="3009392"/>
            <a:ext cx="18131428" cy="61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>
            <a:lvl1pPr algn="just">
              <a:lnSpc>
                <a:spcPct val="140000"/>
              </a:lnSpc>
              <a:defRPr sz="3500">
                <a:solidFill>
                  <a:srgbClr val="3F5462"/>
                </a:solidFill>
              </a:defRPr>
            </a:lvl1pPr>
          </a:lstStyle>
          <a:p>
            <a:r>
              <a:t>Container Metadata and Kubernetes Audit Events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Falco as building block"/>
          <p:cNvSpPr/>
          <p:nvPr/>
        </p:nvSpPr>
        <p:spPr>
          <a:xfrm>
            <a:off x="4499846" y="3816469"/>
            <a:ext cx="15384308" cy="6083062"/>
          </a:xfrm>
          <a:prstGeom prst="roundRect">
            <a:avLst>
              <a:gd name="adj" fmla="val 19664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6500">
                <a:solidFill>
                  <a:srgbClr val="3F5462"/>
                </a:solidFill>
              </a:defRPr>
            </a:pPr>
            <a:r>
              <a:rPr dirty="0"/>
              <a:t>Falco as</a:t>
            </a:r>
            <a:r>
              <a:rPr lang="en-US" dirty="0"/>
              <a:t> a</a:t>
            </a:r>
            <a:r>
              <a:rPr dirty="0"/>
              <a:t> </a:t>
            </a:r>
            <a:r>
              <a:rPr b="1" dirty="0"/>
              <a:t>building block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Falco"/>
          <p:cNvSpPr/>
          <p:nvPr/>
        </p:nvSpPr>
        <p:spPr>
          <a:xfrm>
            <a:off x="2906691" y="5963330"/>
            <a:ext cx="3742215" cy="5366799"/>
          </a:xfrm>
          <a:prstGeom prst="roundRect">
            <a:avLst>
              <a:gd name="adj" fmla="val 9007"/>
            </a:avLst>
          </a:prstGeom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>
              <a:lnSpc>
                <a:spcPct val="140000"/>
              </a:lnSpc>
              <a:defRPr sz="3500" b="1">
                <a:solidFill>
                  <a:srgbClr val="3F5462"/>
                </a:solidFill>
              </a:defRPr>
            </a:lvl1pPr>
          </a:lstStyle>
          <a:p>
            <a:r>
              <a:t>Falco</a:t>
            </a:r>
          </a:p>
        </p:txBody>
      </p:sp>
      <p:sp>
        <p:nvSpPr>
          <p:cNvPr id="794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Elasticsearch, Fluentd and Kibana</a:t>
            </a:r>
          </a:p>
        </p:txBody>
      </p:sp>
      <p:cxnSp>
        <p:nvCxnSpPr>
          <p:cNvPr id="795" name="Connection Line"/>
          <p:cNvCxnSpPr>
            <a:stCxn id="797" idx="0"/>
            <a:endCxn id="796" idx="0"/>
          </p:cNvCxnSpPr>
          <p:nvPr/>
        </p:nvCxnSpPr>
        <p:spPr>
          <a:xfrm>
            <a:off x="4777798" y="7281804"/>
            <a:ext cx="5828817" cy="1"/>
          </a:xfrm>
          <a:prstGeom prst="straightConnector1">
            <a:avLst/>
          </a:prstGeom>
          <a:ln w="25400">
            <a:solidFill>
              <a:srgbClr val="53535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96" name="Stdout…"/>
          <p:cNvSpPr/>
          <p:nvPr/>
        </p:nvSpPr>
        <p:spPr>
          <a:xfrm>
            <a:off x="7738219" y="5637340"/>
            <a:ext cx="5736790" cy="3288928"/>
          </a:xfrm>
          <a:prstGeom prst="roundRect">
            <a:avLst>
              <a:gd name="adj" fmla="val 12505"/>
            </a:avLst>
          </a:prstGeom>
          <a:solidFill>
            <a:srgbClr val="FFFFFF"/>
          </a:solidFill>
          <a:ln w="25400">
            <a:solidFill>
              <a:srgbClr val="EB672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EA662B"/>
                </a:solidFill>
              </a:defRPr>
            </a:pPr>
            <a:r>
              <a:t>Stdout</a:t>
            </a:r>
          </a:p>
          <a:p>
            <a:pPr algn="ctr">
              <a:defRPr sz="4000">
                <a:solidFill>
                  <a:srgbClr val="EA662B"/>
                </a:solidFill>
              </a:defRPr>
            </a:pPr>
            <a:r>
              <a:t>Syslog</a:t>
            </a:r>
          </a:p>
          <a:p>
            <a:pPr algn="ctr">
              <a:defRPr sz="4000">
                <a:solidFill>
                  <a:srgbClr val="EA662B"/>
                </a:solidFill>
              </a:defRPr>
            </a:pPr>
            <a:r>
              <a:t>File</a:t>
            </a:r>
          </a:p>
          <a:p>
            <a:pPr algn="ctr">
              <a:defRPr sz="4000">
                <a:solidFill>
                  <a:srgbClr val="EA662B"/>
                </a:solidFill>
              </a:defRPr>
            </a:pPr>
            <a:r>
              <a:t>Shell</a:t>
            </a:r>
          </a:p>
        </p:txBody>
      </p:sp>
      <p:sp>
        <p:nvSpPr>
          <p:cNvPr id="797" name="Alerting"/>
          <p:cNvSpPr/>
          <p:nvPr/>
        </p:nvSpPr>
        <p:spPr>
          <a:xfrm>
            <a:off x="2977833" y="6912287"/>
            <a:ext cx="3599931" cy="739034"/>
          </a:xfrm>
          <a:prstGeom prst="roundRect">
            <a:avLst>
              <a:gd name="adj" fmla="val 3249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t>Alerting</a:t>
            </a:r>
          </a:p>
        </p:txBody>
      </p:sp>
      <p:sp>
        <p:nvSpPr>
          <p:cNvPr id="798" name="Kibana…"/>
          <p:cNvSpPr/>
          <p:nvPr/>
        </p:nvSpPr>
        <p:spPr>
          <a:xfrm>
            <a:off x="14839182" y="3910211"/>
            <a:ext cx="5630804" cy="4450356"/>
          </a:xfrm>
          <a:prstGeom prst="roundRect">
            <a:avLst>
              <a:gd name="adj" fmla="val 9936"/>
            </a:avLst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Kibana</a:t>
            </a:r>
          </a:p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ElasticSearch</a:t>
            </a:r>
          </a:p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Fluentd</a:t>
            </a:r>
          </a:p>
        </p:txBody>
      </p:sp>
      <p:sp>
        <p:nvSpPr>
          <p:cNvPr id="799" name="Line"/>
          <p:cNvSpPr/>
          <p:nvPr/>
        </p:nvSpPr>
        <p:spPr>
          <a:xfrm>
            <a:off x="13502923" y="7131142"/>
            <a:ext cx="1308346" cy="1"/>
          </a:xfrm>
          <a:prstGeom prst="line">
            <a:avLst/>
          </a:prstGeom>
          <a:ln w="254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00" name="Filtering"/>
          <p:cNvSpPr/>
          <p:nvPr/>
        </p:nvSpPr>
        <p:spPr>
          <a:xfrm>
            <a:off x="2977833" y="8840149"/>
            <a:ext cx="3599931" cy="525486"/>
          </a:xfrm>
          <a:prstGeom prst="roundRect">
            <a:avLst>
              <a:gd name="adj" fmla="val 4570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t>Filtering</a:t>
            </a:r>
          </a:p>
        </p:txBody>
      </p:sp>
      <p:sp>
        <p:nvSpPr>
          <p:cNvPr id="801" name="Rule engine"/>
          <p:cNvSpPr/>
          <p:nvPr/>
        </p:nvSpPr>
        <p:spPr>
          <a:xfrm>
            <a:off x="2977833" y="7836609"/>
            <a:ext cx="3599931" cy="739034"/>
          </a:xfrm>
          <a:prstGeom prst="roundRect">
            <a:avLst>
              <a:gd name="adj" fmla="val 3249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3000">
                <a:solidFill>
                  <a:srgbClr val="3F5462"/>
                </a:solidFill>
              </a:defRPr>
            </a:lvl1pPr>
          </a:lstStyle>
          <a:p>
            <a:r>
              <a:t>Rule engine</a:t>
            </a:r>
          </a:p>
        </p:txBody>
      </p:sp>
      <p:sp>
        <p:nvSpPr>
          <p:cNvPr id="802" name="…"/>
          <p:cNvSpPr/>
          <p:nvPr/>
        </p:nvSpPr>
        <p:spPr>
          <a:xfrm>
            <a:off x="5404549" y="9658876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803" name="…"/>
          <p:cNvSpPr/>
          <p:nvPr/>
        </p:nvSpPr>
        <p:spPr>
          <a:xfrm>
            <a:off x="4191443" y="9658876"/>
            <a:ext cx="1152192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140000"/>
              </a:lnSpc>
              <a:defRPr sz="1800">
                <a:solidFill>
                  <a:srgbClr val="3F5462"/>
                </a:solidFill>
              </a:defRPr>
            </a:lvl1pPr>
          </a:lstStyle>
          <a:p>
            <a:r>
              <a:t>…</a:t>
            </a:r>
          </a:p>
        </p:txBody>
      </p:sp>
      <p:sp>
        <p:nvSpPr>
          <p:cNvPr id="804" name="System…"/>
          <p:cNvSpPr/>
          <p:nvPr/>
        </p:nvSpPr>
        <p:spPr>
          <a:xfrm>
            <a:off x="2978336" y="9658876"/>
            <a:ext cx="1152193" cy="1046565"/>
          </a:xfrm>
          <a:prstGeom prst="roundRect">
            <a:avLst>
              <a:gd name="adj" fmla="val 1517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3F5462"/>
                </a:solidFill>
              </a:defRPr>
            </a:pPr>
            <a:r>
              <a:t>System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call</a:t>
            </a:r>
          </a:p>
          <a:p>
            <a:pPr algn="ctr">
              <a:defRPr sz="1800">
                <a:solidFill>
                  <a:srgbClr val="3F5462"/>
                </a:solidFill>
              </a:defRPr>
            </a:pPr>
            <a:r>
              <a:t>Collector</a:t>
            </a:r>
          </a:p>
        </p:txBody>
      </p:sp>
      <p:sp>
        <p:nvSpPr>
          <p:cNvPr id="805" name="sysdig.com/blog/kubernetes-security-logging-fluentd-falco"/>
          <p:cNvSpPr txBox="1"/>
          <p:nvPr/>
        </p:nvSpPr>
        <p:spPr>
          <a:xfrm>
            <a:off x="2291545" y="12490774"/>
            <a:ext cx="1478266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5400"/>
              </a:lnSpc>
              <a:defRPr sz="34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Andale Mono"/>
                <a:ea typeface="Andale Mono"/>
                <a:cs typeface="Andale Mono"/>
                <a:sym typeface="Andale Mono"/>
                <a:hlinkClick r:id="rId2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sysdig.com/blog/kubernetes-security-logging-fluentd-falco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262;p27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EFK </a:t>
            </a:r>
            <a:r>
              <a:rPr b="0"/>
              <a:t>Falco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365500"/>
            <a:ext cx="17475200" cy="9017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Rounded Rectangle"/>
          <p:cNvSpPr/>
          <p:nvPr/>
        </p:nvSpPr>
        <p:spPr>
          <a:xfrm>
            <a:off x="18211800" y="2971800"/>
            <a:ext cx="2997597" cy="1270000"/>
          </a:xfrm>
          <a:prstGeom prst="roundRect">
            <a:avLst>
              <a:gd name="adj" fmla="val 15000"/>
            </a:avLst>
          </a:prstGeom>
          <a:ln w="635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10" name="Rounded Rectangle"/>
          <p:cNvSpPr/>
          <p:nvPr/>
        </p:nvSpPr>
        <p:spPr>
          <a:xfrm>
            <a:off x="5664200" y="3810000"/>
            <a:ext cx="4246265" cy="1270000"/>
          </a:xfrm>
          <a:prstGeom prst="roundRect">
            <a:avLst>
              <a:gd name="adj" fmla="val 15000"/>
            </a:avLst>
          </a:prstGeom>
          <a:ln w="635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11" name="Rounded Rectangle"/>
          <p:cNvSpPr/>
          <p:nvPr/>
        </p:nvSpPr>
        <p:spPr>
          <a:xfrm>
            <a:off x="18355816" y="6184106"/>
            <a:ext cx="2997597" cy="2946500"/>
          </a:xfrm>
          <a:prstGeom prst="roundRect">
            <a:avLst>
              <a:gd name="adj" fmla="val 5597"/>
            </a:avLst>
          </a:prstGeom>
          <a:ln w="635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12" name="sysdig.com/blog/kubernetes-security-logging-fluentd-falco"/>
          <p:cNvSpPr txBox="1"/>
          <p:nvPr/>
        </p:nvSpPr>
        <p:spPr>
          <a:xfrm>
            <a:off x="2291545" y="12490774"/>
            <a:ext cx="1478266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5400"/>
              </a:lnSpc>
              <a:defRPr sz="34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Andale Mono"/>
                <a:ea typeface="Andale Mono"/>
                <a:cs typeface="Andale Mono"/>
                <a:sym typeface="Andale Mono"/>
                <a:hlinkClick r:id="rId3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/>
              </a:rPr>
              <a:t>sysdig.com/blog/kubernetes-security-logging-fluentd-falco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712;p79"/>
          <p:cNvSpPr txBox="1">
            <a:spLocks noGrp="1"/>
          </p:cNvSpPr>
          <p:nvPr>
            <p:ph type="body" idx="17"/>
          </p:nvPr>
        </p:nvSpPr>
        <p:spPr>
          <a:xfrm>
            <a:off x="12553673" y="4336989"/>
            <a:ext cx="10155601" cy="61731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pPr marL="0" indent="0">
              <a:buSzTx/>
              <a:buNone/>
              <a:defRPr sz="3900" b="1"/>
            </a:pPr>
            <a:r>
              <a:t>Github</a:t>
            </a:r>
          </a:p>
          <a:p>
            <a:pPr indent="-422909">
              <a:buSzPts val="3900"/>
              <a:defRPr sz="3900" u="sng">
                <a:solidFill>
                  <a:schemeClr val="accent1"/>
                </a:solidFill>
              </a:defRPr>
            </a:pPr>
            <a:r>
              <a:rPr>
                <a:uFill>
                  <a:solidFill>
                    <a:schemeClr val="accent1"/>
                  </a:solidFill>
                </a:uFill>
                <a:hlinkClick r:id="rId2"/>
              </a:rPr>
              <a:t>https://github.com/falcosecurity/falco</a:t>
            </a:r>
          </a:p>
          <a:p>
            <a:pPr marL="0" indent="0">
              <a:buSzTx/>
              <a:buNone/>
              <a:defRPr sz="3900" b="1"/>
            </a:pPr>
            <a:r>
              <a:t>Documentation</a:t>
            </a:r>
          </a:p>
          <a:p>
            <a:pPr indent="-422909">
              <a:buSzPts val="3900"/>
              <a:defRPr sz="3900" u="sng">
                <a:solidFill>
                  <a:schemeClr val="accent1"/>
                </a:solidFill>
              </a:defRPr>
            </a:pPr>
            <a:r>
              <a:rPr>
                <a:uFill>
                  <a:solidFill>
                    <a:schemeClr val="accent1"/>
                  </a:solidFill>
                </a:uFill>
                <a:hlinkClick r:id="rId3"/>
              </a:rPr>
              <a:t>https://github.com/falcosecurity/falco/wiki</a:t>
            </a:r>
          </a:p>
          <a:p>
            <a:pPr marL="0" indent="0">
              <a:buSzTx/>
              <a:buNone/>
              <a:defRPr sz="3900" b="1"/>
            </a:pPr>
            <a:r>
              <a:t>Docker Hub</a:t>
            </a:r>
          </a:p>
          <a:p>
            <a:pPr indent="-422909">
              <a:buSzPts val="3900"/>
              <a:defRPr sz="3900" u="sng">
                <a:solidFill>
                  <a:schemeClr val="accent1"/>
                </a:solidFill>
              </a:defRPr>
            </a:pPr>
            <a:r>
              <a:rPr>
                <a:uFill>
                  <a:solidFill>
                    <a:schemeClr val="accent1"/>
                  </a:solidFill>
                </a:uFill>
                <a:hlinkClick r:id="rId4"/>
              </a:rPr>
              <a:t>https://hub.docker.com/r/falcosecurity/falco/</a:t>
            </a:r>
          </a:p>
        </p:txBody>
      </p:sp>
      <p:pic>
        <p:nvPicPr>
          <p:cNvPr id="818" name="Google Shape;34;p6" descr="Google Shape;34;p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128" y="0"/>
            <a:ext cx="5083611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Google Shape;710;p79"/>
          <p:cNvSpPr txBox="1">
            <a:spLocks noGrp="1"/>
          </p:cNvSpPr>
          <p:nvPr>
            <p:ph type="title"/>
          </p:nvPr>
        </p:nvSpPr>
        <p:spPr>
          <a:xfrm>
            <a:off x="9072285" y="240696"/>
            <a:ext cx="13303144" cy="27432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r"/>
          </a:lstStyle>
          <a:p>
            <a:r>
              <a:t>Join the community.</a:t>
            </a:r>
          </a:p>
        </p:txBody>
      </p:sp>
      <p:sp>
        <p:nvSpPr>
          <p:cNvPr id="820" name="Website…"/>
          <p:cNvSpPr/>
          <p:nvPr/>
        </p:nvSpPr>
        <p:spPr>
          <a:xfrm>
            <a:off x="891735" y="3387260"/>
            <a:ext cx="11163628" cy="8072576"/>
          </a:xfrm>
          <a:prstGeom prst="roundRect">
            <a:avLst>
              <a:gd name="adj" fmla="val 14818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indent="736600" algn="just">
              <a:lnSpc>
                <a:spcPct val="140000"/>
              </a:lnSpc>
              <a:defRPr sz="3900" b="1">
                <a:solidFill>
                  <a:srgbClr val="3F5462"/>
                </a:solidFill>
              </a:defRPr>
            </a:pPr>
            <a:r>
              <a:t>Website</a:t>
            </a:r>
          </a:p>
          <a:p>
            <a:pPr indent="736600" algn="just">
              <a:lnSpc>
                <a:spcPct val="140000"/>
              </a:lnSpc>
              <a:defRPr sz="3900" u="sng">
                <a:solidFill>
                  <a:schemeClr val="accent1"/>
                </a:solidFill>
              </a:defRPr>
            </a:pPr>
            <a:r>
              <a:rPr>
                <a:uFill>
                  <a:solidFill>
                    <a:schemeClr val="accent1"/>
                  </a:solidFill>
                </a:uFill>
                <a:hlinkClick r:id="rId6"/>
              </a:rPr>
              <a:t>https://falco.org</a:t>
            </a:r>
            <a:endParaRPr>
              <a:solidFill>
                <a:srgbClr val="3F5462"/>
              </a:solidFill>
            </a:endParaRPr>
          </a:p>
          <a:p>
            <a:pPr indent="736600" algn="just">
              <a:lnSpc>
                <a:spcPct val="140000"/>
              </a:lnSpc>
              <a:defRPr sz="3900" b="1">
                <a:solidFill>
                  <a:srgbClr val="3F5462"/>
                </a:solidFill>
              </a:defRPr>
            </a:pPr>
            <a:r>
              <a:t>Public Slack</a:t>
            </a:r>
          </a:p>
          <a:p>
            <a:pPr indent="736600" algn="just">
              <a:lnSpc>
                <a:spcPct val="140000"/>
              </a:lnSpc>
              <a:defRPr sz="3900" u="sng">
                <a:solidFill>
                  <a:schemeClr val="accent1"/>
                </a:solidFill>
              </a:defRPr>
            </a:pPr>
            <a:r>
              <a:rPr>
                <a:uFill>
                  <a:solidFill>
                    <a:schemeClr val="accent1"/>
                  </a:solidFill>
                </a:uFill>
                <a:hlinkClick r:id="rId7"/>
              </a:rPr>
              <a:t>http://slack.sysdig.com/</a:t>
            </a:r>
            <a:endParaRPr>
              <a:solidFill>
                <a:srgbClr val="3F5462"/>
              </a:solidFill>
            </a:endParaRPr>
          </a:p>
          <a:p>
            <a:pPr indent="736600" algn="just">
              <a:lnSpc>
                <a:spcPct val="140000"/>
              </a:lnSpc>
              <a:defRPr sz="3900" u="sng">
                <a:solidFill>
                  <a:schemeClr val="accent1"/>
                </a:solidFill>
              </a:defRPr>
            </a:pPr>
            <a:r>
              <a:rPr>
                <a:uFill>
                  <a:solidFill>
                    <a:schemeClr val="accent1"/>
                  </a:solidFill>
                </a:uFill>
                <a:hlinkClick r:id="rId8"/>
              </a:rPr>
              <a:t>https://sysdig.slack.com/messages/falco</a:t>
            </a:r>
            <a:endParaRPr>
              <a:solidFill>
                <a:srgbClr val="3F5462"/>
              </a:solidFill>
            </a:endParaRPr>
          </a:p>
          <a:p>
            <a:pPr indent="736600" algn="just">
              <a:lnSpc>
                <a:spcPct val="140000"/>
              </a:lnSpc>
              <a:defRPr sz="3900" b="1">
                <a:solidFill>
                  <a:srgbClr val="3F5462"/>
                </a:solidFill>
              </a:defRPr>
            </a:pPr>
            <a:r>
              <a:t>Blog</a:t>
            </a:r>
          </a:p>
          <a:p>
            <a:pPr indent="736600" algn="just">
              <a:lnSpc>
                <a:spcPct val="140000"/>
              </a:lnSpc>
              <a:defRPr sz="3900" u="sng">
                <a:solidFill>
                  <a:schemeClr val="accent1"/>
                </a:solidFill>
              </a:defRPr>
            </a:pPr>
            <a:r>
              <a:rPr>
                <a:uFill>
                  <a:solidFill>
                    <a:schemeClr val="accent1"/>
                  </a:solidFill>
                </a:uFill>
                <a:hlinkClick r:id="rId9"/>
              </a:rPr>
              <a:t>https://sysdig.com/blog/tag/falco/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What is Falco?"/>
          <p:cNvSpPr/>
          <p:nvPr/>
        </p:nvSpPr>
        <p:spPr>
          <a:xfrm>
            <a:off x="4499846" y="3816469"/>
            <a:ext cx="15384308" cy="6083062"/>
          </a:xfrm>
          <a:prstGeom prst="roundRect">
            <a:avLst>
              <a:gd name="adj" fmla="val 19664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6500">
                <a:solidFill>
                  <a:srgbClr val="3F5462"/>
                </a:solidFill>
              </a:defRPr>
            </a:pPr>
            <a:r>
              <a:t>What is</a:t>
            </a:r>
            <a:r>
              <a:rPr b="1"/>
              <a:t> Falco</a:t>
            </a:r>
            <a:r>
              <a:t>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23"/>
          <p:cNvSpPr txBox="1">
            <a:spLocks noGrp="1"/>
          </p:cNvSpPr>
          <p:nvPr>
            <p:ph type="title"/>
          </p:nvPr>
        </p:nvSpPr>
        <p:spPr>
          <a:xfrm>
            <a:off x="1677776" y="731525"/>
            <a:ext cx="21204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8000" dirty="0"/>
              <a:t>Demo: Runtime Security with Falco</a:t>
            </a:r>
            <a:endParaRPr sz="8000" dirty="0"/>
          </a:p>
        </p:txBody>
      </p:sp>
      <p:sp>
        <p:nvSpPr>
          <p:cNvPr id="1967" name="Google Shape;1967;p23"/>
          <p:cNvSpPr txBox="1">
            <a:spLocks noGrp="1"/>
          </p:cNvSpPr>
          <p:nvPr>
            <p:ph type="subTitle" idx="1"/>
          </p:nvPr>
        </p:nvSpPr>
        <p:spPr>
          <a:xfrm>
            <a:off x="1677775" y="579125"/>
            <a:ext cx="49104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Demos</a:t>
            </a:r>
            <a:endParaRPr/>
          </a:p>
        </p:txBody>
      </p:sp>
      <p:sp>
        <p:nvSpPr>
          <p:cNvPr id="1968" name="Google Shape;1968;p23"/>
          <p:cNvSpPr txBox="1"/>
          <p:nvPr/>
        </p:nvSpPr>
        <p:spPr>
          <a:xfrm>
            <a:off x="1677775" y="3627124"/>
            <a:ext cx="11854940" cy="843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Privilege Escalation: Launch Privileged Container</a:t>
            </a:r>
            <a:endParaRPr dirty="0">
              <a:solidFill>
                <a:schemeClr val="tx1"/>
              </a:solidFill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36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Execution: Run a terminal shell in container</a:t>
            </a:r>
            <a:endParaRPr dirty="0">
              <a:solidFill>
                <a:schemeClr val="tx1"/>
              </a:solidFill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36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Discovery: Launch Suspicious Network Tool in Container</a:t>
            </a:r>
            <a:endParaRPr dirty="0">
              <a:solidFill>
                <a:schemeClr val="tx1"/>
              </a:solidFill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36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Credential Access: Search Private Keys or Passwords</a:t>
            </a:r>
            <a:endParaRPr dirty="0">
              <a:solidFill>
                <a:schemeClr val="tx1"/>
              </a:solidFill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36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Defense Evasion: Delete Bash History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969" name="Google Shape;196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32716" y="3474725"/>
            <a:ext cx="10097671" cy="5254805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p23"/>
          <p:cNvSpPr txBox="1"/>
          <p:nvPr/>
        </p:nvSpPr>
        <p:spPr>
          <a:xfrm>
            <a:off x="14524073" y="9468982"/>
            <a:ext cx="9106313" cy="352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Links:</a:t>
            </a:r>
            <a:endParaRPr dirty="0">
              <a:solidFill>
                <a:schemeClr val="tx1"/>
              </a:solidFill>
            </a:endParaRPr>
          </a:p>
          <a:p>
            <a:pPr marL="571500" marR="0" lvl="0" indent="-571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MITRE ATT&amp;CK Matrix</a:t>
            </a:r>
            <a:endParaRPr sz="36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571500" marR="0" lvl="0" indent="-571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MITRE ATT&amp;CK framework for container runtime security with Falco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537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245;p24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Falco</a:t>
            </a:r>
          </a:p>
        </p:txBody>
      </p:sp>
      <p:pic>
        <p:nvPicPr>
          <p:cNvPr id="452" name="Google Shape;525;p57" descr="Google Shape;525;p57"/>
          <p:cNvPicPr>
            <a:picLocks noChangeAspect="1"/>
          </p:cNvPicPr>
          <p:nvPr/>
        </p:nvPicPr>
        <p:blipFill>
          <a:blip r:embed="rId2"/>
          <a:srcRect l="17504" r="17496"/>
          <a:stretch>
            <a:fillRect/>
          </a:stretch>
        </p:blipFill>
        <p:spPr>
          <a:xfrm rot="21240000">
            <a:off x="5562582" y="8071736"/>
            <a:ext cx="2407969" cy="251444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Docker and Kubernetes  aware"/>
          <p:cNvSpPr txBox="1"/>
          <p:nvPr/>
        </p:nvSpPr>
        <p:spPr>
          <a:xfrm>
            <a:off x="15873198" y="6541747"/>
            <a:ext cx="5180251" cy="173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rPr b="1"/>
              <a:t>Docker</a:t>
            </a:r>
            <a:r>
              <a:t> and </a:t>
            </a:r>
            <a:r>
              <a:rPr b="1"/>
              <a:t>Kubernetes</a:t>
            </a:r>
            <a:r>
              <a:t> </a:t>
            </a:r>
            <a:br/>
            <a:r>
              <a:t>aware</a:t>
            </a:r>
          </a:p>
        </p:txBody>
      </p:sp>
      <p:sp>
        <p:nvSpPr>
          <p:cNvPr id="454" name="CNCF  Sandbox Project"/>
          <p:cNvSpPr txBox="1"/>
          <p:nvPr/>
        </p:nvSpPr>
        <p:spPr>
          <a:xfrm>
            <a:off x="4176386" y="6515891"/>
            <a:ext cx="5180251" cy="173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rPr b="1"/>
              <a:t>CNCF</a:t>
            </a:r>
            <a:r>
              <a:t> </a:t>
            </a:r>
            <a:br/>
            <a:r>
              <a:t>Sandbox Project</a:t>
            </a:r>
          </a:p>
        </p:txBody>
      </p:sp>
      <p:pic>
        <p:nvPicPr>
          <p:cNvPr id="4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968" y="8122519"/>
            <a:ext cx="2413047" cy="2413047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Open Source Runtime Behavioral Activity Monitor   Container Native Infrastructure"/>
          <p:cNvSpPr txBox="1"/>
          <p:nvPr/>
        </p:nvSpPr>
        <p:spPr>
          <a:xfrm>
            <a:off x="4176386" y="4020187"/>
            <a:ext cx="16503113" cy="173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92500" lnSpcReduction="10000"/>
          </a:bodyPr>
          <a:lstStyle/>
          <a:p>
            <a:pPr algn="ctr" defTabSz="795527">
              <a:lnSpc>
                <a:spcPct val="140000"/>
              </a:lnSpc>
              <a:defRPr sz="4785">
                <a:solidFill>
                  <a:srgbClr val="3F5462"/>
                </a:solidFill>
              </a:defRPr>
            </a:pPr>
            <a:r>
              <a:t>Open Source </a:t>
            </a:r>
            <a:r>
              <a:rPr b="1"/>
              <a:t>Runtime Behavioral Activity Monitor </a:t>
            </a:r>
            <a:r>
              <a:t> </a:t>
            </a:r>
            <a:br/>
            <a:r>
              <a:rPr b="1"/>
              <a:t>Container Native</a:t>
            </a:r>
            <a:r>
              <a:t> Infrastructure</a:t>
            </a:r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6645" y="8122519"/>
            <a:ext cx="2825030" cy="2413047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and other…"/>
          <p:cNvSpPr txBox="1"/>
          <p:nvPr/>
        </p:nvSpPr>
        <p:spPr>
          <a:xfrm>
            <a:off x="16210754" y="10715976"/>
            <a:ext cx="5180251" cy="1733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and </a:t>
            </a:r>
            <a:r>
              <a:rPr b="1"/>
              <a:t>other</a:t>
            </a:r>
            <a:r>
              <a:t>…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6346" y="11342613"/>
            <a:ext cx="1266406" cy="53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024" y="11399814"/>
            <a:ext cx="838226" cy="838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2834" y="11454863"/>
            <a:ext cx="1007445" cy="838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73475" y="11492391"/>
            <a:ext cx="838226" cy="895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95276" y="12065000"/>
            <a:ext cx="1768545" cy="438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011" y="10833593"/>
            <a:ext cx="4445001" cy="182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What does Falco  actually do?"/>
          <p:cNvSpPr/>
          <p:nvPr/>
        </p:nvSpPr>
        <p:spPr>
          <a:xfrm>
            <a:off x="4499846" y="3816469"/>
            <a:ext cx="15384308" cy="6083062"/>
          </a:xfrm>
          <a:prstGeom prst="roundRect">
            <a:avLst>
              <a:gd name="adj" fmla="val 19664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6500">
                <a:solidFill>
                  <a:srgbClr val="3F5462"/>
                </a:solidFill>
              </a:defRPr>
            </a:pPr>
            <a:r>
              <a:t>What does</a:t>
            </a:r>
            <a:r>
              <a:rPr b="1"/>
              <a:t> </a:t>
            </a:r>
            <a:r>
              <a:t>Falco </a:t>
            </a:r>
            <a:br/>
            <a:r>
              <a:rPr i="1"/>
              <a:t>actually</a:t>
            </a:r>
            <a:r>
              <a:t> </a:t>
            </a:r>
            <a:r>
              <a:rPr b="1"/>
              <a:t>do</a:t>
            </a:r>
            <a:r>
              <a:t>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245;p24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Form Factor</a:t>
            </a:r>
          </a:p>
        </p:txBody>
      </p:sp>
      <p:sp>
        <p:nvSpPr>
          <p:cNvPr id="469" name="Linux Container  $ docker run falcosecurity/falco"/>
          <p:cNvSpPr txBox="1"/>
          <p:nvPr/>
        </p:nvSpPr>
        <p:spPr>
          <a:xfrm>
            <a:off x="14634641" y="5440416"/>
            <a:ext cx="7275060" cy="2835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Linux</a:t>
            </a:r>
            <a:r>
              <a:rPr b="1"/>
              <a:t> Container</a:t>
            </a:r>
            <a:br>
              <a:rPr b="1"/>
            </a:br>
            <a:br>
              <a:rPr b="1"/>
            </a:br>
            <a:r>
              <a:rPr b="1"/>
              <a:t>$ </a:t>
            </a:r>
            <a:r>
              <a:t>docker run falcosecurity/</a:t>
            </a:r>
            <a:r>
              <a:rPr b="1"/>
              <a:t>falco</a:t>
            </a:r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9524" y="8207267"/>
            <a:ext cx="2387601" cy="2641601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Linux Program  $ apt-get install -y falco"/>
          <p:cNvSpPr txBox="1"/>
          <p:nvPr/>
        </p:nvSpPr>
        <p:spPr>
          <a:xfrm>
            <a:off x="3196333" y="5440416"/>
            <a:ext cx="7275060" cy="2835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40000"/>
              </a:lnSpc>
              <a:defRPr sz="3500">
                <a:solidFill>
                  <a:srgbClr val="3F5462"/>
                </a:solidFill>
              </a:defRPr>
            </a:pPr>
            <a:r>
              <a:t>Linux</a:t>
            </a:r>
            <a:r>
              <a:rPr b="1"/>
              <a:t> Program</a:t>
            </a:r>
            <a:br>
              <a:rPr b="1"/>
            </a:br>
            <a:br>
              <a:rPr b="1"/>
            </a:br>
            <a:r>
              <a:rPr b="1"/>
              <a:t>$ </a:t>
            </a:r>
            <a:r>
              <a:t>apt-get install -y </a:t>
            </a:r>
            <a:r>
              <a:rPr b="1"/>
              <a:t>falco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24" y="7774264"/>
            <a:ext cx="2312277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falco.org/docs/installation"/>
          <p:cNvSpPr txBox="1"/>
          <p:nvPr/>
        </p:nvSpPr>
        <p:spPr>
          <a:xfrm>
            <a:off x="1717158" y="2865354"/>
            <a:ext cx="988982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7100"/>
              </a:lnSpc>
              <a:defRPr sz="48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Andale Mono"/>
                <a:ea typeface="Andale Mono"/>
                <a:cs typeface="Andale Mono"/>
                <a:sym typeface="Andale Mono"/>
                <a:hlinkClick r:id="rId4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/>
              </a:rPr>
              <a:t>falco.org/docs/installation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245;p24"/>
          <p:cNvSpPr txBox="1">
            <a:spLocks noGrp="1"/>
          </p:cNvSpPr>
          <p:nvPr>
            <p:ph type="title"/>
          </p:nvPr>
        </p:nvSpPr>
        <p:spPr>
          <a:xfrm>
            <a:off x="1677986" y="731517"/>
            <a:ext cx="21031200" cy="2743201"/>
          </a:xfrm>
          <a:prstGeom prst="rect">
            <a:avLst/>
          </a:prstGeom>
        </p:spPr>
        <p:txBody>
          <a:bodyPr/>
          <a:lstStyle/>
          <a:p>
            <a:r>
              <a:t>In a nutshell…</a:t>
            </a:r>
          </a:p>
        </p:txBody>
      </p:sp>
      <p:pic>
        <p:nvPicPr>
          <p:cNvPr id="476" name="Screen Shot 2019-05-28 at 3.09.44 AM.png" descr="Screen Shot 2019-05-28 at 3.09.4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632" y="3313654"/>
            <a:ext cx="15332736" cy="9636696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Rounded Rectangle"/>
          <p:cNvSpPr/>
          <p:nvPr/>
        </p:nvSpPr>
        <p:spPr>
          <a:xfrm>
            <a:off x="4580052" y="4674612"/>
            <a:ext cx="15154937" cy="859982"/>
          </a:xfrm>
          <a:prstGeom prst="roundRect">
            <a:avLst>
              <a:gd name="adj" fmla="val 22152"/>
            </a:avLst>
          </a:prstGeom>
          <a:ln w="177800">
            <a:solidFill>
              <a:srgbClr val="D4233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78" name="Rounded Rectangle"/>
          <p:cNvSpPr/>
          <p:nvPr/>
        </p:nvSpPr>
        <p:spPr>
          <a:xfrm>
            <a:off x="4587338" y="10974149"/>
            <a:ext cx="15209325" cy="900121"/>
          </a:xfrm>
          <a:prstGeom prst="roundRect">
            <a:avLst>
              <a:gd name="adj" fmla="val 21164"/>
            </a:avLst>
          </a:prstGeom>
          <a:ln w="1651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79" name="Rounded Rectangle"/>
          <p:cNvSpPr/>
          <p:nvPr/>
        </p:nvSpPr>
        <p:spPr>
          <a:xfrm>
            <a:off x="7532327" y="4747519"/>
            <a:ext cx="6229981" cy="419116"/>
          </a:xfrm>
          <a:prstGeom prst="roundRect">
            <a:avLst>
              <a:gd name="adj" fmla="val 30567"/>
            </a:avLst>
          </a:prstGeom>
          <a:ln w="50800">
            <a:solidFill>
              <a:srgbClr val="D4745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80" name="Rounded Rectangle"/>
          <p:cNvSpPr/>
          <p:nvPr/>
        </p:nvSpPr>
        <p:spPr>
          <a:xfrm>
            <a:off x="6265395" y="11039234"/>
            <a:ext cx="5042960" cy="419116"/>
          </a:xfrm>
          <a:prstGeom prst="roundRect">
            <a:avLst>
              <a:gd name="adj" fmla="val 30567"/>
            </a:avLst>
          </a:prstGeom>
          <a:ln w="50800">
            <a:solidFill>
              <a:srgbClr val="D47457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81" name="1)"/>
          <p:cNvSpPr txBox="1"/>
          <p:nvPr/>
        </p:nvSpPr>
        <p:spPr>
          <a:xfrm>
            <a:off x="3253642" y="11069663"/>
            <a:ext cx="1713289" cy="709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85000" lnSpcReduction="20000"/>
          </a:bodyPr>
          <a:lstStyle>
            <a:lvl1pPr algn="ctr" defTabSz="740663">
              <a:lnSpc>
                <a:spcPct val="140000"/>
              </a:lnSpc>
              <a:defRPr sz="4455" b="1">
                <a:solidFill>
                  <a:srgbClr val="3F5462"/>
                </a:solidFill>
              </a:defRPr>
            </a:lvl1pPr>
          </a:lstStyle>
          <a:p>
            <a:r>
              <a:t>1)</a:t>
            </a:r>
          </a:p>
        </p:txBody>
      </p:sp>
      <p:sp>
        <p:nvSpPr>
          <p:cNvPr id="482" name="2)"/>
          <p:cNvSpPr txBox="1"/>
          <p:nvPr/>
        </p:nvSpPr>
        <p:spPr>
          <a:xfrm>
            <a:off x="3253642" y="4750056"/>
            <a:ext cx="1713289" cy="709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 fontScale="85000" lnSpcReduction="20000"/>
          </a:bodyPr>
          <a:lstStyle>
            <a:lvl1pPr algn="ctr" defTabSz="740663">
              <a:lnSpc>
                <a:spcPct val="140000"/>
              </a:lnSpc>
              <a:defRPr sz="4455" b="1">
                <a:solidFill>
                  <a:srgbClr val="3F5462"/>
                </a:solidFill>
              </a:defRPr>
            </a:lvl1pPr>
          </a:lstStyle>
          <a:p>
            <a:r>
              <a:t>2)</a:t>
            </a:r>
          </a:p>
        </p:txBody>
      </p:sp>
      <p:sp>
        <p:nvSpPr>
          <p:cNvPr id="483" name="Line"/>
          <p:cNvSpPr/>
          <p:nvPr/>
        </p:nvSpPr>
        <p:spPr>
          <a:xfrm flipV="1">
            <a:off x="4135782" y="5639329"/>
            <a:ext cx="1" cy="5250155"/>
          </a:xfrm>
          <a:prstGeom prst="line">
            <a:avLst/>
          </a:prstGeom>
          <a:ln w="1270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484" name="Google Shape;8;p1" descr="Google Shape;8;p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79" y="4438186"/>
            <a:ext cx="838226" cy="1037782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Man"/>
          <p:cNvSpPr/>
          <p:nvPr/>
        </p:nvSpPr>
        <p:spPr>
          <a:xfrm>
            <a:off x="2714771" y="10181368"/>
            <a:ext cx="593442" cy="1532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How Falco does that?"/>
          <p:cNvSpPr/>
          <p:nvPr/>
        </p:nvSpPr>
        <p:spPr>
          <a:xfrm>
            <a:off x="4499846" y="3816469"/>
            <a:ext cx="15384308" cy="6083062"/>
          </a:xfrm>
          <a:prstGeom prst="roundRect">
            <a:avLst>
              <a:gd name="adj" fmla="val 19664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6500">
                <a:solidFill>
                  <a:srgbClr val="3F5462"/>
                </a:solidFill>
              </a:defRPr>
            </a:pPr>
            <a:r>
              <a:rPr b="1" dirty="0"/>
              <a:t>How</a:t>
            </a:r>
            <a:r>
              <a:rPr dirty="0"/>
              <a:t> </a:t>
            </a:r>
            <a:r>
              <a:rPr lang="en-US" dirty="0"/>
              <a:t>does Falco do it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It all started with Sysdig…"/>
          <p:cNvSpPr/>
          <p:nvPr/>
        </p:nvSpPr>
        <p:spPr>
          <a:xfrm>
            <a:off x="4499846" y="3816469"/>
            <a:ext cx="15384308" cy="6083062"/>
          </a:xfrm>
          <a:prstGeom prst="roundRect">
            <a:avLst>
              <a:gd name="adj" fmla="val 19664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  <a:defRPr sz="6500">
                <a:solidFill>
                  <a:srgbClr val="3F5462"/>
                </a:solidFill>
              </a:defRPr>
            </a:pPr>
            <a:r>
              <a:t>It all started with </a:t>
            </a:r>
            <a:r>
              <a:rPr b="1"/>
              <a:t>Sysdig</a:t>
            </a:r>
            <a:r>
              <a:t>…</a:t>
            </a:r>
          </a:p>
        </p:txBody>
      </p:sp>
      <p:pic>
        <p:nvPicPr>
          <p:cNvPr id="4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436" y="7476903"/>
            <a:ext cx="4601128" cy="4410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71328"/>
      </a:dk1>
      <a:lt1>
        <a:srgbClr val="FFFFFF"/>
      </a:lt1>
      <a:dk2>
        <a:srgbClr val="A7A7A7"/>
      </a:dk2>
      <a:lt2>
        <a:srgbClr val="535353"/>
      </a:lt2>
      <a:accent1>
        <a:srgbClr val="0BC2D7"/>
      </a:accent1>
      <a:accent2>
        <a:srgbClr val="3EDFE8"/>
      </a:accent2>
      <a:accent3>
        <a:srgbClr val="53F2EF"/>
      </a:accent3>
      <a:accent4>
        <a:srgbClr val="A5FFFB"/>
      </a:accent4>
      <a:accent5>
        <a:srgbClr val="BEFEFB"/>
      </a:accent5>
      <a:accent6>
        <a:srgbClr val="B2C1C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7132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7132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BC2D7"/>
      </a:accent1>
      <a:accent2>
        <a:srgbClr val="3EDFE8"/>
      </a:accent2>
      <a:accent3>
        <a:srgbClr val="53F2EF"/>
      </a:accent3>
      <a:accent4>
        <a:srgbClr val="A5FFFB"/>
      </a:accent4>
      <a:accent5>
        <a:srgbClr val="BEFEFB"/>
      </a:accent5>
      <a:accent6>
        <a:srgbClr val="B2C1C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7132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7132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691</Words>
  <Application>Microsoft Macintosh PowerPoint</Application>
  <PresentationFormat>Custom</PresentationFormat>
  <Paragraphs>310</Paragraphs>
  <Slides>30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Andale Mono</vt:lpstr>
      <vt:lpstr>Arial</vt:lpstr>
      <vt:lpstr>Courier</vt:lpstr>
      <vt:lpstr>Helvetica Neue</vt:lpstr>
      <vt:lpstr>Office Theme</vt:lpstr>
      <vt:lpstr>Container Security with Falco</vt:lpstr>
      <vt:lpstr>PowerPoint Presentation</vt:lpstr>
      <vt:lpstr>PowerPoint Presentation</vt:lpstr>
      <vt:lpstr>Falco</vt:lpstr>
      <vt:lpstr>PowerPoint Presentation</vt:lpstr>
      <vt:lpstr>Form Factor</vt:lpstr>
      <vt:lpstr>In a nutshell…</vt:lpstr>
      <vt:lpstr>PowerPoint Presentation</vt:lpstr>
      <vt:lpstr>PowerPoint Presentation</vt:lpstr>
      <vt:lpstr>Single host </vt:lpstr>
      <vt:lpstr>Kernel Instrumentation</vt:lpstr>
      <vt:lpstr>User Space Filtering</vt:lpstr>
      <vt:lpstr>Support for eBPF</vt:lpstr>
      <vt:lpstr>PowerPoint Presentation</vt:lpstr>
      <vt:lpstr>Instrumentation</vt:lpstr>
      <vt:lpstr>Instrumentation</vt:lpstr>
      <vt:lpstr>PowerPoint Presentation</vt:lpstr>
      <vt:lpstr>Detection workflow</vt:lpstr>
      <vt:lpstr>Falco Rules</vt:lpstr>
      <vt:lpstr>PowerPoint Presentation</vt:lpstr>
      <vt:lpstr>Kubernetes</vt:lpstr>
      <vt:lpstr>Falco Daemonset</vt:lpstr>
      <vt:lpstr>Orchestrator Metadata</vt:lpstr>
      <vt:lpstr>Kubernetes Audit Events</vt:lpstr>
      <vt:lpstr>Falco Rules</vt:lpstr>
      <vt:lpstr>PowerPoint Presentation</vt:lpstr>
      <vt:lpstr>Elasticsearch, Fluentd and Kibana</vt:lpstr>
      <vt:lpstr>EFK Falco</vt:lpstr>
      <vt:lpstr>Join the community.</vt:lpstr>
      <vt:lpstr>Demo: Runtime Security with Falco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 Security with Falco</dc:title>
  <cp:lastModifiedBy>Sameh Gabrail</cp:lastModifiedBy>
  <cp:revision>12</cp:revision>
  <dcterms:modified xsi:type="dcterms:W3CDTF">2019-09-25T15:07:06Z</dcterms:modified>
</cp:coreProperties>
</file>